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0" r:id="rId2"/>
    <p:sldId id="256" r:id="rId3"/>
    <p:sldId id="257" r:id="rId4"/>
    <p:sldId id="258" r:id="rId5"/>
    <p:sldId id="259" r:id="rId6"/>
    <p:sldId id="269" r:id="rId7"/>
    <p:sldId id="260" r:id="rId8"/>
    <p:sldId id="261" r:id="rId9"/>
    <p:sldId id="262" r:id="rId10"/>
    <p:sldId id="268" r:id="rId11"/>
    <p:sldId id="270" r:id="rId12"/>
    <p:sldId id="276" r:id="rId13"/>
    <p:sldId id="277" r:id="rId14"/>
    <p:sldId id="271" r:id="rId15"/>
    <p:sldId id="272" r:id="rId16"/>
    <p:sldId id="273" r:id="rId17"/>
    <p:sldId id="274" r:id="rId18"/>
    <p:sldId id="278" r:id="rId19"/>
    <p:sldId id="275" r:id="rId20"/>
    <p:sldId id="279" r:id="rId21"/>
    <p:sldId id="263" r:id="rId22"/>
    <p:sldId id="267" r:id="rId2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C3EB"/>
    <a:srgbClr val="F4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969" autoAdjust="0"/>
  </p:normalViewPr>
  <p:slideViewPr>
    <p:cSldViewPr snapToGrid="0" snapToObjects="1">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494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3432CD6-44FA-D22A-A115-1A68A1C645DF}"/>
              </a:ext>
            </a:extLst>
          </p:cNvPr>
          <p:cNvSpPr>
            <a:spLocks noChangeArrowheads="1"/>
          </p:cNvSpPr>
          <p:nvPr/>
        </p:nvSpPr>
        <p:spPr bwMode="auto">
          <a:xfrm>
            <a:off x="174976" y="97783"/>
            <a:ext cx="8794046"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PeerHire</a:t>
            </a:r>
            <a:r>
              <a:rPr kumimoji="0" lang="en-US" altLang="en-US" sz="2000"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 A Peer to Peer college based Freelancing Network</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000000"/>
              </a:solidFill>
              <a:ea typeface="Cambria"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panose="020B0604020202020204" pitchFamily="34" charset="0"/>
                <a:ea typeface="Cambria" panose="02040503050406030204" pitchFamily="18" charset="0"/>
                <a:cs typeface="Cambria" panose="02040503050406030204" pitchFamily="18" charset="0"/>
              </a:rPr>
              <a:t>Summer internship submitted to</a:t>
            </a:r>
            <a:endParaRPr kumimoji="0" lang="en-US" altLang="en-US" sz="300" b="0" i="0" u="none" strike="noStrike" cap="none" normalizeH="0" baseline="0" dirty="0">
              <a:ln>
                <a:noFill/>
              </a:ln>
              <a:solidFill>
                <a:schemeClr val="bg1">
                  <a:lumMod val="50000"/>
                </a:schemeClr>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panose="020B0604020202020204" pitchFamily="34" charset="0"/>
                <a:ea typeface="Cambria" panose="02040503050406030204" pitchFamily="18" charset="0"/>
                <a:cs typeface="Cambria" panose="02040503050406030204" pitchFamily="18" charset="0"/>
              </a:rPr>
              <a:t>Indian Institute of Technology Kharagpur for the degree of Bachelor of Technology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bg1">
                  <a:lumMod val="50000"/>
                </a:schemeClr>
              </a:solidFill>
              <a:effectLst/>
              <a:latin typeface="Arial" panose="020B0604020202020204" pitchFamily="34" charset="0"/>
              <a:ea typeface="Cambria" panose="02040503050406030204" pitchFamily="18" charset="0"/>
              <a:cs typeface="Cambria"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 </a:t>
            </a:r>
            <a:r>
              <a:rPr kumimoji="0" lang="en-US" altLang="en-US" sz="1600"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in</a:t>
            </a:r>
            <a:endParaRPr kumimoji="0" lang="en-US" altLang="en-US" sz="400" b="0" i="0" u="none" strike="noStrike" cap="none" normalizeH="0" baseline="0" dirty="0">
              <a:ln>
                <a:noFill/>
              </a:ln>
              <a:solidFill>
                <a:srgbClr val="6BC3EB"/>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Civil Engineering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panose="020B0604020202020204" pitchFamily="34" charset="0"/>
                <a:ea typeface="Cambria" panose="02040503050406030204" pitchFamily="18" charset="0"/>
                <a:cs typeface="Cambria" panose="02040503050406030204" pitchFamily="18" charset="0"/>
              </a:rPr>
              <a:t>by</a:t>
            </a:r>
            <a:endParaRPr kumimoji="0" lang="en-US" altLang="en-US" sz="300" b="0" i="0" u="none" strike="noStrike" cap="none" normalizeH="0" baseline="0" dirty="0">
              <a:ln>
                <a:noFill/>
              </a:ln>
              <a:solidFill>
                <a:schemeClr val="bg1">
                  <a:lumMod val="50000"/>
                </a:schemeClr>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Sumit Nirmal</a:t>
            </a:r>
            <a:endParaRPr kumimoji="0" lang="en-US" altLang="en-US" sz="500" b="0" i="0" u="none" strike="noStrike" cap="none" normalizeH="0" baseline="0" dirty="0">
              <a:ln>
                <a:noFill/>
              </a:ln>
              <a:solidFill>
                <a:srgbClr val="6BC3EB"/>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20CE10075</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500" b="1" dirty="0">
              <a:solidFill>
                <a:srgbClr val="000000"/>
              </a:solidFill>
              <a:ea typeface="Cambria"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500" b="1" i="0" u="none" strike="noStrike" cap="none" normalizeH="0" baseline="0" dirty="0">
              <a:ln>
                <a:noFill/>
              </a:ln>
              <a:solidFill>
                <a:srgbClr val="000000"/>
              </a:solidFill>
              <a:effectLst/>
              <a:latin typeface="Arial" panose="020B0604020202020204" pitchFamily="34" charset="0"/>
              <a:ea typeface="Cambria"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500" b="1" dirty="0">
              <a:solidFill>
                <a:srgbClr val="000000"/>
              </a:solidFill>
              <a:ea typeface="Cambria"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pic>
        <p:nvPicPr>
          <p:cNvPr id="7169" name="Picture 18">
            <a:extLst>
              <a:ext uri="{FF2B5EF4-FFF2-40B4-BE49-F238E27FC236}">
                <a16:creationId xmlns:a16="http://schemas.microsoft.com/office/drawing/2014/main" id="{34061D49-197F-9D50-53CA-7162F1916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045" y="2881305"/>
            <a:ext cx="2875909" cy="1598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879CD2B-18FA-4162-0F75-B038783B87DB}"/>
              </a:ext>
            </a:extLst>
          </p:cNvPr>
          <p:cNvSpPr>
            <a:spLocks noChangeArrowheads="1"/>
          </p:cNvSpPr>
          <p:nvPr/>
        </p:nvSpPr>
        <p:spPr bwMode="auto">
          <a:xfrm>
            <a:off x="1806223" y="4479791"/>
            <a:ext cx="571217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DEPARTMENT OF CIVIL ENGINEERING</a:t>
            </a:r>
            <a:endParaRPr kumimoji="0" lang="en-US" altLang="en-US" sz="400" b="0" i="0" u="none" strike="noStrike" cap="none" normalizeH="0" baseline="0" dirty="0">
              <a:ln>
                <a:noFill/>
              </a:ln>
              <a:solidFill>
                <a:srgbClr val="6BC3EB"/>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INDIAN INSTITUTE OF TECHNOLOGY</a:t>
            </a:r>
            <a:endParaRPr kumimoji="0" lang="en-US" altLang="en-US" sz="400" b="0" i="0" u="none" strike="noStrike" cap="none" normalizeH="0" baseline="0" dirty="0">
              <a:ln>
                <a:noFill/>
              </a:ln>
              <a:solidFill>
                <a:srgbClr val="6BC3EB"/>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6BC3EB"/>
                </a:solidFill>
                <a:effectLst/>
                <a:latin typeface="Arial" panose="020B0604020202020204" pitchFamily="34" charset="0"/>
                <a:ea typeface="Cambria" panose="02040503050406030204" pitchFamily="18" charset="0"/>
                <a:cs typeface="Cambria" panose="02040503050406030204" pitchFamily="18" charset="0"/>
              </a:rPr>
              <a:t>KHARAGPUR MAY 2023</a:t>
            </a:r>
            <a:endParaRPr kumimoji="0" lang="en-US" altLang="en-US" sz="1100" b="0" i="0" u="none" strike="noStrike" cap="none" normalizeH="0" baseline="0" dirty="0">
              <a:ln>
                <a:noFill/>
              </a:ln>
              <a:solidFill>
                <a:srgbClr val="6BC3EB"/>
              </a:solidFill>
              <a:effectLst/>
              <a:latin typeface="Arial" panose="020B0604020202020204" pitchFamily="34" charset="0"/>
            </a:endParaRPr>
          </a:p>
        </p:txBody>
      </p:sp>
    </p:spTree>
    <p:extLst>
      <p:ext uri="{BB962C8B-B14F-4D97-AF65-F5344CB8AC3E}">
        <p14:creationId xmlns:p14="http://schemas.microsoft.com/office/powerpoint/2010/main" val="2703347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5BC3A7AB-5457-2BCE-EF99-C65093A0B35D}"/>
              </a:ext>
            </a:extLst>
          </p:cNvPr>
          <p:cNvSpPr/>
          <p:nvPr/>
        </p:nvSpPr>
        <p:spPr>
          <a:xfrm>
            <a:off x="475729" y="118056"/>
            <a:ext cx="8229600" cy="342900"/>
          </a:xfrm>
          <a:prstGeom prst="rect">
            <a:avLst/>
          </a:prstGeom>
          <a:noFill/>
          <a:ln/>
        </p:spPr>
        <p:txBody>
          <a:bodyPr wrap="square" lIns="0" tIns="0" rIns="0" bIns="0" rtlCol="0" anchor="t"/>
          <a:lstStyle/>
          <a:p>
            <a:pPr>
              <a:lnSpc>
                <a:spcPts val="2700"/>
              </a:lnSpc>
            </a:pPr>
            <a:r>
              <a:rPr lang="en-US" dirty="0">
                <a:solidFill>
                  <a:srgbClr val="20175E"/>
                </a:solidFill>
                <a:latin typeface="Merriweather" pitchFamily="34" charset="0"/>
              </a:rPr>
              <a:t>Full Stack Development Overview</a:t>
            </a:r>
            <a:endParaRPr lang="en-US" sz="1800" dirty="0"/>
          </a:p>
        </p:txBody>
      </p:sp>
      <p:sp>
        <p:nvSpPr>
          <p:cNvPr id="6" name="Text 2">
            <a:extLst>
              <a:ext uri="{FF2B5EF4-FFF2-40B4-BE49-F238E27FC236}">
                <a16:creationId xmlns:a16="http://schemas.microsoft.com/office/drawing/2014/main" id="{FD18E45E-3278-3EE0-2855-CB25EA1BB91A}"/>
              </a:ext>
            </a:extLst>
          </p:cNvPr>
          <p:cNvSpPr/>
          <p:nvPr/>
        </p:nvSpPr>
        <p:spPr>
          <a:xfrm>
            <a:off x="800818" y="1294011"/>
            <a:ext cx="5517607" cy="457200"/>
          </a:xfrm>
          <a:prstGeom prst="rect">
            <a:avLst/>
          </a:prstGeom>
          <a:noFill/>
          <a:ln/>
        </p:spPr>
        <p:txBody>
          <a:bodyPr wrap="square" lIns="0" tIns="0" rIns="0" bIns="0" rtlCol="0" anchor="ctr"/>
          <a:lstStyle/>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Building User-Facing Components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Technologies: React.js and SCSS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Interactive Web Pages and Components</a:t>
            </a:r>
          </a:p>
        </p:txBody>
      </p:sp>
      <p:sp>
        <p:nvSpPr>
          <p:cNvPr id="7" name="Text 3">
            <a:extLst>
              <a:ext uri="{FF2B5EF4-FFF2-40B4-BE49-F238E27FC236}">
                <a16:creationId xmlns:a16="http://schemas.microsoft.com/office/drawing/2014/main" id="{128E98F5-4FB8-40E5-472D-9C37C1090338}"/>
              </a:ext>
            </a:extLst>
          </p:cNvPr>
          <p:cNvSpPr/>
          <p:nvPr/>
        </p:nvSpPr>
        <p:spPr>
          <a:xfrm>
            <a:off x="816421" y="2378562"/>
            <a:ext cx="5486400" cy="634997"/>
          </a:xfrm>
          <a:prstGeom prst="rect">
            <a:avLst/>
          </a:prstGeom>
          <a:noFill/>
          <a:ln/>
        </p:spPr>
        <p:txBody>
          <a:bodyPr wrap="square" lIns="0" tIns="0" rIns="0" bIns="0" rtlCol="0" anchor="ctr"/>
          <a:lstStyle/>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Server-Side Components and Logic</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Technologies: Node.js and Express.js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Creation of RESTful APIs</a:t>
            </a:r>
          </a:p>
        </p:txBody>
      </p:sp>
      <p:sp>
        <p:nvSpPr>
          <p:cNvPr id="8" name="Text 4">
            <a:extLst>
              <a:ext uri="{FF2B5EF4-FFF2-40B4-BE49-F238E27FC236}">
                <a16:creationId xmlns:a16="http://schemas.microsoft.com/office/drawing/2014/main" id="{8FBF24A1-6E9F-3B68-D7A5-0CD3C0AF7433}"/>
              </a:ext>
            </a:extLst>
          </p:cNvPr>
          <p:cNvSpPr/>
          <p:nvPr/>
        </p:nvSpPr>
        <p:spPr>
          <a:xfrm>
            <a:off x="805950" y="3519316"/>
            <a:ext cx="5486400" cy="793905"/>
          </a:xfrm>
          <a:prstGeom prst="rect">
            <a:avLst/>
          </a:prstGeom>
          <a:noFill/>
          <a:ln/>
        </p:spPr>
        <p:txBody>
          <a:bodyPr wrap="square" lIns="0" tIns="0" rIns="0" bIns="0" rtlCol="0" anchor="ctr"/>
          <a:lstStyle/>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Efficient Data Storage and Retrieval</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Utilized MongoDB</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User Profiles, Projects, and Data Management</a:t>
            </a:r>
          </a:p>
        </p:txBody>
      </p:sp>
      <p:sp>
        <p:nvSpPr>
          <p:cNvPr id="9" name="Shape 5">
            <a:extLst>
              <a:ext uri="{FF2B5EF4-FFF2-40B4-BE49-F238E27FC236}">
                <a16:creationId xmlns:a16="http://schemas.microsoft.com/office/drawing/2014/main" id="{E3F8C253-08EC-6690-EF82-F16F0E12501C}"/>
              </a:ext>
            </a:extLst>
          </p:cNvPr>
          <p:cNvSpPr/>
          <p:nvPr/>
        </p:nvSpPr>
        <p:spPr>
          <a:xfrm>
            <a:off x="471931" y="1919058"/>
            <a:ext cx="5815287" cy="0"/>
          </a:xfrm>
          <a:prstGeom prst="line">
            <a:avLst/>
          </a:prstGeom>
          <a:solidFill>
            <a:srgbClr val="D12C2C"/>
          </a:solidFill>
          <a:ln w="5292">
            <a:solidFill>
              <a:srgbClr val="BEBEBE"/>
            </a:solidFill>
            <a:prstDash val="solid"/>
            <a:headEnd type="none"/>
            <a:tailEnd type="none"/>
          </a:ln>
        </p:spPr>
        <p:txBody>
          <a:bodyPr/>
          <a:lstStyle/>
          <a:p>
            <a:endParaRPr lang="en-IN"/>
          </a:p>
        </p:txBody>
      </p:sp>
      <p:sp>
        <p:nvSpPr>
          <p:cNvPr id="10" name="Shape 6">
            <a:extLst>
              <a:ext uri="{FF2B5EF4-FFF2-40B4-BE49-F238E27FC236}">
                <a16:creationId xmlns:a16="http://schemas.microsoft.com/office/drawing/2014/main" id="{2BCAB6D7-48EA-B809-1A11-95667AED39CC}"/>
              </a:ext>
            </a:extLst>
          </p:cNvPr>
          <p:cNvSpPr/>
          <p:nvPr/>
        </p:nvSpPr>
        <p:spPr>
          <a:xfrm>
            <a:off x="422188" y="3153494"/>
            <a:ext cx="5815287" cy="0"/>
          </a:xfrm>
          <a:prstGeom prst="line">
            <a:avLst/>
          </a:prstGeom>
          <a:solidFill>
            <a:srgbClr val="D12C2C"/>
          </a:solidFill>
          <a:ln w="5292">
            <a:solidFill>
              <a:srgbClr val="BEBEBE"/>
            </a:solidFill>
            <a:prstDash val="solid"/>
            <a:headEnd type="none"/>
            <a:tailEnd type="none"/>
          </a:ln>
        </p:spPr>
        <p:txBody>
          <a:bodyPr/>
          <a:lstStyle/>
          <a:p>
            <a:endParaRPr lang="en-IN" dirty="0"/>
          </a:p>
        </p:txBody>
      </p:sp>
      <p:sp>
        <p:nvSpPr>
          <p:cNvPr id="11" name="Text 7">
            <a:extLst>
              <a:ext uri="{FF2B5EF4-FFF2-40B4-BE49-F238E27FC236}">
                <a16:creationId xmlns:a16="http://schemas.microsoft.com/office/drawing/2014/main" id="{EB231584-32C7-735C-CF28-68C13D5BBAB9}"/>
              </a:ext>
            </a:extLst>
          </p:cNvPr>
          <p:cNvSpPr/>
          <p:nvPr/>
        </p:nvSpPr>
        <p:spPr>
          <a:xfrm>
            <a:off x="475729" y="956783"/>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
        <p:nvSpPr>
          <p:cNvPr id="12" name="Shape 8">
            <a:extLst>
              <a:ext uri="{FF2B5EF4-FFF2-40B4-BE49-F238E27FC236}">
                <a16:creationId xmlns:a16="http://schemas.microsoft.com/office/drawing/2014/main" id="{30C846AD-4797-CE62-173D-2D6496D5C987}"/>
              </a:ext>
            </a:extLst>
          </p:cNvPr>
          <p:cNvSpPr/>
          <p:nvPr/>
        </p:nvSpPr>
        <p:spPr>
          <a:xfrm>
            <a:off x="475729" y="2123506"/>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a:lstStyle/>
          <a:p>
            <a:endParaRPr lang="en-IN"/>
          </a:p>
        </p:txBody>
      </p:sp>
      <p:sp>
        <p:nvSpPr>
          <p:cNvPr id="13" name="Shape 9">
            <a:extLst>
              <a:ext uri="{FF2B5EF4-FFF2-40B4-BE49-F238E27FC236}">
                <a16:creationId xmlns:a16="http://schemas.microsoft.com/office/drawing/2014/main" id="{A08B13F4-670E-F345-6763-D447CA6836E6}"/>
              </a:ext>
            </a:extLst>
          </p:cNvPr>
          <p:cNvSpPr/>
          <p:nvPr/>
        </p:nvSpPr>
        <p:spPr>
          <a:xfrm>
            <a:off x="479741" y="3357941"/>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a:lstStyle/>
          <a:p>
            <a:endParaRPr lang="en-IN"/>
          </a:p>
        </p:txBody>
      </p:sp>
      <p:sp>
        <p:nvSpPr>
          <p:cNvPr id="14" name="TextBox 13">
            <a:extLst>
              <a:ext uri="{FF2B5EF4-FFF2-40B4-BE49-F238E27FC236}">
                <a16:creationId xmlns:a16="http://schemas.microsoft.com/office/drawing/2014/main" id="{DC78E751-60E7-F122-8882-158CCBC2279C}"/>
              </a:ext>
            </a:extLst>
          </p:cNvPr>
          <p:cNvSpPr txBox="1"/>
          <p:nvPr/>
        </p:nvSpPr>
        <p:spPr>
          <a:xfrm>
            <a:off x="710056" y="843555"/>
            <a:ext cx="2698044" cy="369332"/>
          </a:xfrm>
          <a:prstGeom prst="rect">
            <a:avLst/>
          </a:prstGeom>
          <a:noFill/>
        </p:spPr>
        <p:txBody>
          <a:bodyPr wrap="square" rtlCol="0">
            <a:spAutoFit/>
          </a:bodyPr>
          <a:lstStyle/>
          <a:p>
            <a:r>
              <a:rPr lang="en-IN" b="1" i="0" dirty="0">
                <a:solidFill>
                  <a:srgbClr val="6BC3EB"/>
                </a:solidFill>
                <a:effectLst/>
                <a:latin typeface="Söhne"/>
              </a:rPr>
              <a:t>Frontend Development:</a:t>
            </a:r>
            <a:endParaRPr lang="en-IN" dirty="0">
              <a:solidFill>
                <a:srgbClr val="6BC3EB"/>
              </a:solidFill>
            </a:endParaRPr>
          </a:p>
        </p:txBody>
      </p:sp>
      <p:sp>
        <p:nvSpPr>
          <p:cNvPr id="15" name="TextBox 14">
            <a:extLst>
              <a:ext uri="{FF2B5EF4-FFF2-40B4-BE49-F238E27FC236}">
                <a16:creationId xmlns:a16="http://schemas.microsoft.com/office/drawing/2014/main" id="{CF1F767D-6622-07B6-9B90-DB6BF9A6DFEF}"/>
              </a:ext>
            </a:extLst>
          </p:cNvPr>
          <p:cNvSpPr txBox="1"/>
          <p:nvPr/>
        </p:nvSpPr>
        <p:spPr>
          <a:xfrm>
            <a:off x="710056" y="2010927"/>
            <a:ext cx="2698044" cy="369332"/>
          </a:xfrm>
          <a:prstGeom prst="rect">
            <a:avLst/>
          </a:prstGeom>
          <a:noFill/>
        </p:spPr>
        <p:txBody>
          <a:bodyPr wrap="square" rtlCol="0">
            <a:spAutoFit/>
          </a:bodyPr>
          <a:lstStyle/>
          <a:p>
            <a:r>
              <a:rPr lang="en-IN" b="1" dirty="0">
                <a:solidFill>
                  <a:srgbClr val="6BC3EB"/>
                </a:solidFill>
                <a:latin typeface="Söhne"/>
              </a:rPr>
              <a:t>Backend Development</a:t>
            </a:r>
            <a:r>
              <a:rPr lang="en-IN" b="1" i="0" dirty="0">
                <a:solidFill>
                  <a:srgbClr val="6BC3EB"/>
                </a:solidFill>
                <a:effectLst/>
                <a:latin typeface="Söhne"/>
              </a:rPr>
              <a:t>:</a:t>
            </a:r>
            <a:endParaRPr lang="en-IN" dirty="0">
              <a:solidFill>
                <a:srgbClr val="6BC3EB"/>
              </a:solidFill>
            </a:endParaRPr>
          </a:p>
        </p:txBody>
      </p:sp>
      <p:sp>
        <p:nvSpPr>
          <p:cNvPr id="16" name="TextBox 15">
            <a:extLst>
              <a:ext uri="{FF2B5EF4-FFF2-40B4-BE49-F238E27FC236}">
                <a16:creationId xmlns:a16="http://schemas.microsoft.com/office/drawing/2014/main" id="{02DB0DDC-86F0-1147-EA78-B3C9A72A52E4}"/>
              </a:ext>
            </a:extLst>
          </p:cNvPr>
          <p:cNvSpPr txBox="1"/>
          <p:nvPr/>
        </p:nvSpPr>
        <p:spPr>
          <a:xfrm>
            <a:off x="710466" y="3245362"/>
            <a:ext cx="2698044" cy="369332"/>
          </a:xfrm>
          <a:prstGeom prst="rect">
            <a:avLst/>
          </a:prstGeom>
          <a:noFill/>
        </p:spPr>
        <p:txBody>
          <a:bodyPr wrap="square" rtlCol="0">
            <a:spAutoFit/>
          </a:bodyPr>
          <a:lstStyle/>
          <a:p>
            <a:r>
              <a:rPr lang="en-IN" b="1" i="0" dirty="0">
                <a:solidFill>
                  <a:srgbClr val="6BC3EB"/>
                </a:solidFill>
                <a:effectLst/>
                <a:latin typeface="Söhne"/>
              </a:rPr>
              <a:t>Data Base Management:</a:t>
            </a:r>
            <a:endParaRPr lang="en-IN" dirty="0">
              <a:solidFill>
                <a:srgbClr val="6BC3EB"/>
              </a:solidFill>
            </a:endParaRPr>
          </a:p>
        </p:txBody>
      </p:sp>
      <p:pic>
        <p:nvPicPr>
          <p:cNvPr id="18" name="Picture 17">
            <a:extLst>
              <a:ext uri="{FF2B5EF4-FFF2-40B4-BE49-F238E27FC236}">
                <a16:creationId xmlns:a16="http://schemas.microsoft.com/office/drawing/2014/main" id="{714ED568-1F10-F7C8-A12C-5DC0D12E1A4D}"/>
              </a:ext>
            </a:extLst>
          </p:cNvPr>
          <p:cNvPicPr>
            <a:picLocks noChangeAspect="1"/>
          </p:cNvPicPr>
          <p:nvPr/>
        </p:nvPicPr>
        <p:blipFill>
          <a:blip r:embed="rId2"/>
          <a:stretch>
            <a:fillRect/>
          </a:stretch>
        </p:blipFill>
        <p:spPr>
          <a:xfrm>
            <a:off x="6517005" y="620496"/>
            <a:ext cx="2329346" cy="1628481"/>
          </a:xfrm>
          <a:prstGeom prst="rect">
            <a:avLst/>
          </a:prstGeom>
          <a:effectLst>
            <a:outerShdw blurRad="50800" dist="50800" dir="5400000" algn="ctr" rotWithShape="0">
              <a:srgbClr val="6BC3EB"/>
            </a:outerShdw>
          </a:effectLst>
        </p:spPr>
      </p:pic>
      <p:pic>
        <p:nvPicPr>
          <p:cNvPr id="20" name="Picture 19">
            <a:extLst>
              <a:ext uri="{FF2B5EF4-FFF2-40B4-BE49-F238E27FC236}">
                <a16:creationId xmlns:a16="http://schemas.microsoft.com/office/drawing/2014/main" id="{467CDCC6-CFB4-1A1E-9703-BA5CC9D9E3BE}"/>
              </a:ext>
            </a:extLst>
          </p:cNvPr>
          <p:cNvPicPr>
            <a:picLocks noChangeAspect="1"/>
          </p:cNvPicPr>
          <p:nvPr/>
        </p:nvPicPr>
        <p:blipFill>
          <a:blip r:embed="rId3"/>
          <a:stretch>
            <a:fillRect/>
          </a:stretch>
        </p:blipFill>
        <p:spPr>
          <a:xfrm>
            <a:off x="4572000" y="3367760"/>
            <a:ext cx="1887489" cy="1533047"/>
          </a:xfrm>
          <a:prstGeom prst="rect">
            <a:avLst/>
          </a:prstGeom>
          <a:effectLst>
            <a:outerShdw blurRad="50800" dist="50800" dir="5400000" algn="ctr" rotWithShape="0">
              <a:srgbClr val="6BC3EB"/>
            </a:outerShdw>
          </a:effectLst>
        </p:spPr>
      </p:pic>
      <p:pic>
        <p:nvPicPr>
          <p:cNvPr id="22" name="Picture 21">
            <a:extLst>
              <a:ext uri="{FF2B5EF4-FFF2-40B4-BE49-F238E27FC236}">
                <a16:creationId xmlns:a16="http://schemas.microsoft.com/office/drawing/2014/main" id="{65A9D0A2-CB38-B682-EE8B-C7C1C4308644}"/>
              </a:ext>
            </a:extLst>
          </p:cNvPr>
          <p:cNvPicPr>
            <a:picLocks noChangeAspect="1"/>
          </p:cNvPicPr>
          <p:nvPr/>
        </p:nvPicPr>
        <p:blipFill>
          <a:blip r:embed="rId4"/>
          <a:stretch>
            <a:fillRect/>
          </a:stretch>
        </p:blipFill>
        <p:spPr>
          <a:xfrm>
            <a:off x="6517005" y="2348083"/>
            <a:ext cx="2332001" cy="1345321"/>
          </a:xfrm>
          <a:prstGeom prst="rect">
            <a:avLst/>
          </a:prstGeom>
          <a:effectLst>
            <a:outerShdw blurRad="50800" dist="50800" dir="5400000" algn="ctr" rotWithShape="0">
              <a:srgbClr val="6BC3EB"/>
            </a:outerShdw>
          </a:effectLst>
        </p:spPr>
      </p:pic>
      <p:pic>
        <p:nvPicPr>
          <p:cNvPr id="24" name="Picture 23">
            <a:extLst>
              <a:ext uri="{FF2B5EF4-FFF2-40B4-BE49-F238E27FC236}">
                <a16:creationId xmlns:a16="http://schemas.microsoft.com/office/drawing/2014/main" id="{1A959198-71F5-6A6E-F725-DDA0C01A0430}"/>
              </a:ext>
            </a:extLst>
          </p:cNvPr>
          <p:cNvPicPr>
            <a:picLocks noChangeAspect="1"/>
          </p:cNvPicPr>
          <p:nvPr/>
        </p:nvPicPr>
        <p:blipFill>
          <a:blip r:embed="rId5"/>
          <a:stretch>
            <a:fillRect/>
          </a:stretch>
        </p:blipFill>
        <p:spPr>
          <a:xfrm>
            <a:off x="6302821" y="3775835"/>
            <a:ext cx="2543530" cy="1276528"/>
          </a:xfrm>
          <a:prstGeom prst="rect">
            <a:avLst/>
          </a:prstGeom>
          <a:effectLst>
            <a:outerShdw blurRad="50800" dist="50800" dir="5400000" algn="ctr" rotWithShape="0">
              <a:srgbClr val="6BC3EB"/>
            </a:outerShdw>
          </a:effectLst>
        </p:spPr>
      </p:pic>
    </p:spTree>
    <p:extLst>
      <p:ext uri="{BB962C8B-B14F-4D97-AF65-F5344CB8AC3E}">
        <p14:creationId xmlns:p14="http://schemas.microsoft.com/office/powerpoint/2010/main" val="42257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476250"/>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Flow Chart</a:t>
            </a:r>
            <a:endParaRPr lang="en-US" sz="1600" dirty="0"/>
          </a:p>
        </p:txBody>
      </p:sp>
      <p:pic>
        <p:nvPicPr>
          <p:cNvPr id="3" name="Picture 2">
            <a:extLst>
              <a:ext uri="{FF2B5EF4-FFF2-40B4-BE49-F238E27FC236}">
                <a16:creationId xmlns:a16="http://schemas.microsoft.com/office/drawing/2014/main" id="{997305F8-9BD6-44A8-465A-C6E0CD2DC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89" y="910612"/>
            <a:ext cx="6453540" cy="4055708"/>
          </a:xfrm>
          <a:prstGeom prst="rect">
            <a:avLst/>
          </a:prstGeom>
          <a:effectLst>
            <a:outerShdw blurRad="50800" dist="50800" dir="5400000" algn="ctr" rotWithShape="0">
              <a:srgbClr val="6BC3EB"/>
            </a:outerShdw>
          </a:effectLst>
        </p:spPr>
      </p:pic>
    </p:spTree>
    <p:extLst>
      <p:ext uri="{BB962C8B-B14F-4D97-AF65-F5344CB8AC3E}">
        <p14:creationId xmlns:p14="http://schemas.microsoft.com/office/powerpoint/2010/main" val="1676771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263388"/>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Landing Page</a:t>
            </a:r>
            <a:endParaRPr lang="en-US" sz="1600" dirty="0"/>
          </a:p>
        </p:txBody>
      </p:sp>
      <p:pic>
        <p:nvPicPr>
          <p:cNvPr id="1031" name="Picture 7">
            <a:extLst>
              <a:ext uri="{FF2B5EF4-FFF2-40B4-BE49-F238E27FC236}">
                <a16:creationId xmlns:a16="http://schemas.microsoft.com/office/drawing/2014/main" id="{1A9E46CC-771E-CA7F-CCB8-9EF7D0D3C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504" y="668858"/>
            <a:ext cx="57340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4E845F-C920-09FA-B247-ACC1F927B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504" y="1026045"/>
            <a:ext cx="59436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E3D9344-20BC-207C-B2E4-0615C17F8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504" y="3366203"/>
            <a:ext cx="5953125"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8">
            <a:extLst>
              <a:ext uri="{FF2B5EF4-FFF2-40B4-BE49-F238E27FC236}">
                <a16:creationId xmlns:a16="http://schemas.microsoft.com/office/drawing/2014/main" id="{064E215A-0160-2BDD-50D4-28CD7C86046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9">
            <a:extLst>
              <a:ext uri="{FF2B5EF4-FFF2-40B4-BE49-F238E27FC236}">
                <a16:creationId xmlns:a16="http://schemas.microsoft.com/office/drawing/2014/main" id="{81BDF518-0BB8-AE1B-583D-7DA7D165EAFF}"/>
              </a:ext>
            </a:extLst>
          </p:cNvPr>
          <p:cNvSpPr>
            <a:spLocks noChangeArrowheads="1"/>
          </p:cNvSpPr>
          <p:nvPr/>
        </p:nvSpPr>
        <p:spPr bwMode="auto">
          <a:xfrm>
            <a:off x="0" y="771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44546A"/>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3604D341-8458-8BA9-151C-AFFA949246CE}"/>
              </a:ext>
            </a:extLst>
          </p:cNvPr>
          <p:cNvSpPr>
            <a:spLocks noChangeArrowheads="1"/>
          </p:cNvSpPr>
          <p:nvPr/>
        </p:nvSpPr>
        <p:spPr bwMode="auto">
          <a:xfrm>
            <a:off x="0" y="3524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1">
            <a:extLst>
              <a:ext uri="{FF2B5EF4-FFF2-40B4-BE49-F238E27FC236}">
                <a16:creationId xmlns:a16="http://schemas.microsoft.com/office/drawing/2014/main" id="{D15884DD-7D3F-234A-3D10-59017197719A}"/>
              </a:ext>
            </a:extLst>
          </p:cNvPr>
          <p:cNvSpPr>
            <a:spLocks noChangeArrowheads="1"/>
          </p:cNvSpPr>
          <p:nvPr/>
        </p:nvSpPr>
        <p:spPr bwMode="auto">
          <a:xfrm>
            <a:off x="0" y="568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2">
            <a:extLst>
              <a:ext uri="{FF2B5EF4-FFF2-40B4-BE49-F238E27FC236}">
                <a16:creationId xmlns:a16="http://schemas.microsoft.com/office/drawing/2014/main" id="{9C949E35-0C60-162E-5C15-6E4700D5C25C}"/>
              </a:ext>
            </a:extLst>
          </p:cNvPr>
          <p:cNvSpPr>
            <a:spLocks noChangeArrowheads="1"/>
          </p:cNvSpPr>
          <p:nvPr/>
        </p:nvSpPr>
        <p:spPr bwMode="auto">
          <a:xfrm>
            <a:off x="92075" y="830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3">
            <a:extLst>
              <a:ext uri="{FF2B5EF4-FFF2-40B4-BE49-F238E27FC236}">
                <a16:creationId xmlns:a16="http://schemas.microsoft.com/office/drawing/2014/main" id="{9583B53D-D2FF-54B9-3E9A-6AD068E2346D}"/>
              </a:ext>
            </a:extLst>
          </p:cNvPr>
          <p:cNvSpPr>
            <a:spLocks noChangeArrowheads="1"/>
          </p:cNvSpPr>
          <p:nvPr/>
        </p:nvSpPr>
        <p:spPr bwMode="auto">
          <a:xfrm>
            <a:off x="0" y="10506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4">
            <a:extLst>
              <a:ext uri="{FF2B5EF4-FFF2-40B4-BE49-F238E27FC236}">
                <a16:creationId xmlns:a16="http://schemas.microsoft.com/office/drawing/2014/main" id="{3C4D2923-40A1-DEA4-8694-EDA291C13E07}"/>
              </a:ext>
            </a:extLst>
          </p:cNvPr>
          <p:cNvSpPr>
            <a:spLocks noChangeArrowheads="1"/>
          </p:cNvSpPr>
          <p:nvPr/>
        </p:nvSpPr>
        <p:spPr bwMode="auto">
          <a:xfrm>
            <a:off x="0" y="13220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8093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347662"/>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Landing Page</a:t>
            </a:r>
            <a:endParaRPr lang="en-US" sz="1600" dirty="0"/>
          </a:p>
        </p:txBody>
      </p:sp>
      <p:pic>
        <p:nvPicPr>
          <p:cNvPr id="1028" name="Picture 4">
            <a:extLst>
              <a:ext uri="{FF2B5EF4-FFF2-40B4-BE49-F238E27FC236}">
                <a16:creationId xmlns:a16="http://schemas.microsoft.com/office/drawing/2014/main" id="{20196A34-CC56-FC89-5655-DE17014A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134" y="504825"/>
            <a:ext cx="595312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75E1FE7-BE38-2A25-1C3B-22ED1C4A3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659" y="2602485"/>
            <a:ext cx="5943600" cy="2200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8">
            <a:extLst>
              <a:ext uri="{FF2B5EF4-FFF2-40B4-BE49-F238E27FC236}">
                <a16:creationId xmlns:a16="http://schemas.microsoft.com/office/drawing/2014/main" id="{064E215A-0160-2BDD-50D4-28CD7C86046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9">
            <a:extLst>
              <a:ext uri="{FF2B5EF4-FFF2-40B4-BE49-F238E27FC236}">
                <a16:creationId xmlns:a16="http://schemas.microsoft.com/office/drawing/2014/main" id="{81BDF518-0BB8-AE1B-583D-7DA7D165EAFF}"/>
              </a:ext>
            </a:extLst>
          </p:cNvPr>
          <p:cNvSpPr>
            <a:spLocks noChangeArrowheads="1"/>
          </p:cNvSpPr>
          <p:nvPr/>
        </p:nvSpPr>
        <p:spPr bwMode="auto">
          <a:xfrm>
            <a:off x="0" y="771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44546A"/>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3604D341-8458-8BA9-151C-AFFA949246CE}"/>
              </a:ext>
            </a:extLst>
          </p:cNvPr>
          <p:cNvSpPr>
            <a:spLocks noChangeArrowheads="1"/>
          </p:cNvSpPr>
          <p:nvPr/>
        </p:nvSpPr>
        <p:spPr bwMode="auto">
          <a:xfrm>
            <a:off x="0" y="3524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1">
            <a:extLst>
              <a:ext uri="{FF2B5EF4-FFF2-40B4-BE49-F238E27FC236}">
                <a16:creationId xmlns:a16="http://schemas.microsoft.com/office/drawing/2014/main" id="{D15884DD-7D3F-234A-3D10-59017197719A}"/>
              </a:ext>
            </a:extLst>
          </p:cNvPr>
          <p:cNvSpPr>
            <a:spLocks noChangeArrowheads="1"/>
          </p:cNvSpPr>
          <p:nvPr/>
        </p:nvSpPr>
        <p:spPr bwMode="auto">
          <a:xfrm>
            <a:off x="0" y="568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2">
            <a:extLst>
              <a:ext uri="{FF2B5EF4-FFF2-40B4-BE49-F238E27FC236}">
                <a16:creationId xmlns:a16="http://schemas.microsoft.com/office/drawing/2014/main" id="{9C949E35-0C60-162E-5C15-6E4700D5C25C}"/>
              </a:ext>
            </a:extLst>
          </p:cNvPr>
          <p:cNvSpPr>
            <a:spLocks noChangeArrowheads="1"/>
          </p:cNvSpPr>
          <p:nvPr/>
        </p:nvSpPr>
        <p:spPr bwMode="auto">
          <a:xfrm>
            <a:off x="92075" y="830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3">
            <a:extLst>
              <a:ext uri="{FF2B5EF4-FFF2-40B4-BE49-F238E27FC236}">
                <a16:creationId xmlns:a16="http://schemas.microsoft.com/office/drawing/2014/main" id="{9583B53D-D2FF-54B9-3E9A-6AD068E2346D}"/>
              </a:ext>
            </a:extLst>
          </p:cNvPr>
          <p:cNvSpPr>
            <a:spLocks noChangeArrowheads="1"/>
          </p:cNvSpPr>
          <p:nvPr/>
        </p:nvSpPr>
        <p:spPr bwMode="auto">
          <a:xfrm>
            <a:off x="0" y="10506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4">
            <a:extLst>
              <a:ext uri="{FF2B5EF4-FFF2-40B4-BE49-F238E27FC236}">
                <a16:creationId xmlns:a16="http://schemas.microsoft.com/office/drawing/2014/main" id="{3C4D2923-40A1-DEA4-8694-EDA291C13E07}"/>
              </a:ext>
            </a:extLst>
          </p:cNvPr>
          <p:cNvSpPr>
            <a:spLocks noChangeArrowheads="1"/>
          </p:cNvSpPr>
          <p:nvPr/>
        </p:nvSpPr>
        <p:spPr bwMode="auto">
          <a:xfrm>
            <a:off x="0" y="13220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8671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476250"/>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Registration and Login</a:t>
            </a:r>
            <a:endParaRPr lang="en-US" sz="1600" dirty="0"/>
          </a:p>
        </p:txBody>
      </p:sp>
      <p:pic>
        <p:nvPicPr>
          <p:cNvPr id="5" name="Picture 4">
            <a:extLst>
              <a:ext uri="{FF2B5EF4-FFF2-40B4-BE49-F238E27FC236}">
                <a16:creationId xmlns:a16="http://schemas.microsoft.com/office/drawing/2014/main" id="{DC4D34B1-7A04-9955-0130-94E552FA6DE8}"/>
              </a:ext>
            </a:extLst>
          </p:cNvPr>
          <p:cNvPicPr>
            <a:picLocks noChangeAspect="1"/>
          </p:cNvPicPr>
          <p:nvPr/>
        </p:nvPicPr>
        <p:blipFill>
          <a:blip r:embed="rId2"/>
          <a:stretch>
            <a:fillRect/>
          </a:stretch>
        </p:blipFill>
        <p:spPr>
          <a:xfrm>
            <a:off x="3478949" y="2332566"/>
            <a:ext cx="5407805" cy="2404110"/>
          </a:xfrm>
          <a:prstGeom prst="rect">
            <a:avLst/>
          </a:prstGeom>
          <a:effectLst>
            <a:outerShdw blurRad="50800" dist="50800" dir="5400000" algn="ctr" rotWithShape="0">
              <a:srgbClr val="6BC3EB"/>
            </a:outerShdw>
          </a:effectLst>
        </p:spPr>
      </p:pic>
      <p:pic>
        <p:nvPicPr>
          <p:cNvPr id="3" name="Picture 2">
            <a:extLst>
              <a:ext uri="{FF2B5EF4-FFF2-40B4-BE49-F238E27FC236}">
                <a16:creationId xmlns:a16="http://schemas.microsoft.com/office/drawing/2014/main" id="{CD5F03F6-9267-6043-1A45-7BE640F8053A}"/>
              </a:ext>
            </a:extLst>
          </p:cNvPr>
          <p:cNvPicPr>
            <a:picLocks noChangeAspect="1"/>
          </p:cNvPicPr>
          <p:nvPr/>
        </p:nvPicPr>
        <p:blipFill>
          <a:blip r:embed="rId3"/>
          <a:stretch>
            <a:fillRect/>
          </a:stretch>
        </p:blipFill>
        <p:spPr>
          <a:xfrm>
            <a:off x="476251" y="1027712"/>
            <a:ext cx="4486154" cy="2404110"/>
          </a:xfrm>
          <a:prstGeom prst="rect">
            <a:avLst/>
          </a:prstGeom>
          <a:effectLst>
            <a:outerShdw blurRad="50800" dist="50800" dir="5400000" algn="ctr" rotWithShape="0">
              <a:srgbClr val="6BC3EB"/>
            </a:outerShdw>
          </a:effectLst>
        </p:spPr>
      </p:pic>
      <p:sp>
        <p:nvSpPr>
          <p:cNvPr id="7" name="TextBox 6">
            <a:extLst>
              <a:ext uri="{FF2B5EF4-FFF2-40B4-BE49-F238E27FC236}">
                <a16:creationId xmlns:a16="http://schemas.microsoft.com/office/drawing/2014/main" id="{D29CC263-660A-ED72-2329-174007FA489B}"/>
              </a:ext>
            </a:extLst>
          </p:cNvPr>
          <p:cNvSpPr txBox="1"/>
          <p:nvPr/>
        </p:nvSpPr>
        <p:spPr>
          <a:xfrm>
            <a:off x="2563446" y="4464630"/>
            <a:ext cx="4572000" cy="405239"/>
          </a:xfrm>
          <a:prstGeom prst="rect">
            <a:avLst/>
          </a:prstGeom>
          <a:noFill/>
        </p:spPr>
        <p:txBody>
          <a:bodyPr wrap="square">
            <a:spAutoFit/>
          </a:bodyPr>
          <a:lstStyle/>
          <a:p>
            <a:pPr lvl="0">
              <a:lnSpc>
                <a:spcPct val="122000"/>
              </a:lnSpc>
              <a:spcAft>
                <a:spcPts val="730"/>
              </a:spcAft>
            </a:pPr>
            <a:r>
              <a:rPr lang="en-IN" sz="1800" b="1" kern="100" dirty="0">
                <a:solidFill>
                  <a:srgbClr val="2F5496"/>
                </a:solidFill>
                <a:effectLst/>
                <a:latin typeface="Times New Roman" panose="02020603050405020304" pitchFamily="18" charset="0"/>
                <a:ea typeface="Calibri" panose="020F0502020204030204" pitchFamily="34" charset="0"/>
              </a:rPr>
              <a:t>Log in</a:t>
            </a:r>
            <a:endParaRPr lang="en-IN" sz="1400" kern="100" dirty="0">
              <a:solidFill>
                <a:srgbClr val="000000"/>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4D720BE2-DE09-ED53-3D3F-75096BCB9AAF}"/>
              </a:ext>
            </a:extLst>
          </p:cNvPr>
          <p:cNvSpPr txBox="1"/>
          <p:nvPr/>
        </p:nvSpPr>
        <p:spPr>
          <a:xfrm>
            <a:off x="4962405" y="1027712"/>
            <a:ext cx="4854222" cy="405239"/>
          </a:xfrm>
          <a:prstGeom prst="rect">
            <a:avLst/>
          </a:prstGeom>
          <a:noFill/>
        </p:spPr>
        <p:txBody>
          <a:bodyPr wrap="square">
            <a:spAutoFit/>
          </a:bodyPr>
          <a:lstStyle/>
          <a:p>
            <a:pPr lvl="0">
              <a:lnSpc>
                <a:spcPct val="122000"/>
              </a:lnSpc>
              <a:spcAft>
                <a:spcPts val="730"/>
              </a:spcAft>
            </a:pPr>
            <a:r>
              <a:rPr lang="en-IN" sz="1800" b="1" kern="100" dirty="0">
                <a:solidFill>
                  <a:srgbClr val="2F5496"/>
                </a:solidFill>
                <a:effectLst/>
                <a:latin typeface="Times New Roman" panose="02020603050405020304" pitchFamily="18" charset="0"/>
                <a:ea typeface="Calibri" panose="020F0502020204030204" pitchFamily="34" charset="0"/>
              </a:rPr>
              <a:t>Sign Up</a:t>
            </a:r>
            <a:endParaRPr lang="en-IN" sz="14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81686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57200" y="117832"/>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Dashboard</a:t>
            </a:r>
            <a:endParaRPr lang="en-US" sz="1600" dirty="0"/>
          </a:p>
        </p:txBody>
      </p:sp>
      <p:pic>
        <p:nvPicPr>
          <p:cNvPr id="2050" name="Picture 2">
            <a:extLst>
              <a:ext uri="{FF2B5EF4-FFF2-40B4-BE49-F238E27FC236}">
                <a16:creationId xmlns:a16="http://schemas.microsoft.com/office/drawing/2014/main" id="{0D33A08F-094A-C56C-AE50-C5729376E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67" y="277086"/>
            <a:ext cx="5452172" cy="2477467"/>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70AFC052-956E-62CD-7F47-0D46A4282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67" y="2769852"/>
            <a:ext cx="5452172" cy="21472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17DD056-BE60-A503-E19E-12FF0E8AF8A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634894F8-B228-7C6F-AA34-3E89E9CD3253}"/>
              </a:ext>
            </a:extLst>
          </p:cNvPr>
          <p:cNvSpPr>
            <a:spLocks noChangeArrowheads="1"/>
          </p:cNvSpPr>
          <p:nvPr/>
        </p:nvSpPr>
        <p:spPr bwMode="auto">
          <a:xfrm>
            <a:off x="314325" y="3162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F023065E-FA88-C5F7-FE49-D6BD403DDCD2}"/>
              </a:ext>
            </a:extLst>
          </p:cNvPr>
          <p:cNvSpPr>
            <a:spLocks noChangeArrowheads="1"/>
          </p:cNvSpPr>
          <p:nvPr/>
        </p:nvSpPr>
        <p:spPr bwMode="auto">
          <a:xfrm>
            <a:off x="314325" y="6010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B0F0"/>
                </a:solidFill>
                <a:effectLst/>
                <a:latin typeface="Arial" panose="020B0604020202020204" pitchFamily="34" charset="0"/>
                <a:ea typeface="Calibri" panose="020F0502020204030204" pitchFamily="34" charset="0"/>
              </a:rPr>
              <a:t>This is the page where you can see project submitted by the clients, here you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54C55A7-1E16-FC01-559E-286272D113CB}"/>
              </a:ext>
            </a:extLst>
          </p:cNvPr>
          <p:cNvSpPr txBox="1"/>
          <p:nvPr/>
        </p:nvSpPr>
        <p:spPr>
          <a:xfrm>
            <a:off x="314325" y="3360360"/>
            <a:ext cx="2816578" cy="1561005"/>
          </a:xfrm>
          <a:prstGeom prst="rect">
            <a:avLst/>
          </a:prstGeom>
          <a:noFill/>
        </p:spPr>
        <p:txBody>
          <a:bodyPr wrap="square">
            <a:spAutoFit/>
          </a:bodyPr>
          <a:lstStyle/>
          <a:p>
            <a:pPr marL="92075" indent="-6350">
              <a:lnSpc>
                <a:spcPct val="107000"/>
              </a:lnSpc>
              <a:spcAft>
                <a:spcPts val="345"/>
              </a:spcAft>
            </a:pPr>
            <a:r>
              <a:rPr lang="en-IN" sz="1800" kern="100" dirty="0">
                <a:gradFill>
                  <a:gsLst>
                    <a:gs pos="0">
                      <a:srgbClr val="006A96"/>
                    </a:gs>
                    <a:gs pos="50000">
                      <a:srgbClr val="009AD9"/>
                    </a:gs>
                    <a:gs pos="100000">
                      <a:srgbClr val="00B8FF"/>
                    </a:gs>
                  </a:gsLst>
                  <a:lin ang="2700000" scaled="0"/>
                </a:gradFill>
                <a:effectLst/>
                <a:latin typeface="Calibri" panose="020F0502020204030204" pitchFamily="34" charset="0"/>
                <a:ea typeface="Calibri" panose="020F0502020204030204" pitchFamily="34" charset="0"/>
              </a:rPr>
              <a:t>Here you can search project by inputting any keywords, you can also select categories, project type and budget range.</a:t>
            </a:r>
            <a:endParaRPr lang="en-IN"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1712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265235" y="158130"/>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Project List and Creation</a:t>
            </a:r>
            <a:endParaRPr lang="en-US" sz="1600" dirty="0"/>
          </a:p>
        </p:txBody>
      </p:sp>
      <p:pic>
        <p:nvPicPr>
          <p:cNvPr id="3074" name="Picture 2">
            <a:extLst>
              <a:ext uri="{FF2B5EF4-FFF2-40B4-BE49-F238E27FC236}">
                <a16:creationId xmlns:a16="http://schemas.microsoft.com/office/drawing/2014/main" id="{2843A347-868B-0A8E-A4DA-921795222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235" y="590550"/>
            <a:ext cx="5943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AD1B1458-7543-7017-D699-68984452C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235" y="2990850"/>
            <a:ext cx="5943600" cy="2076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BEBFA9B-280A-5E19-5097-2481DF4862FE}"/>
              </a:ext>
            </a:extLst>
          </p:cNvPr>
          <p:cNvSpPr>
            <a:spLocks noChangeArrowheads="1"/>
          </p:cNvSpPr>
          <p:nvPr/>
        </p:nvSpPr>
        <p:spPr bwMode="auto">
          <a:xfrm>
            <a:off x="1289539"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196A7F0F-847A-7944-B975-EE61CD4DE7F3}"/>
              </a:ext>
            </a:extLst>
          </p:cNvPr>
          <p:cNvSpPr>
            <a:spLocks noChangeArrowheads="1"/>
          </p:cNvSpPr>
          <p:nvPr/>
        </p:nvSpPr>
        <p:spPr bwMode="auto">
          <a:xfrm>
            <a:off x="1603864" y="3314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0AAA2E6C-E5CE-B65F-2AB6-150B487799A0}"/>
              </a:ext>
            </a:extLst>
          </p:cNvPr>
          <p:cNvSpPr>
            <a:spLocks noChangeArrowheads="1"/>
          </p:cNvSpPr>
          <p:nvPr/>
        </p:nvSpPr>
        <p:spPr bwMode="auto">
          <a:xfrm>
            <a:off x="1603864" y="5848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D1CC2BA6-DE3D-2570-848B-C7A8360A7D6D}"/>
              </a:ext>
            </a:extLst>
          </p:cNvPr>
          <p:cNvSpPr txBox="1"/>
          <p:nvPr/>
        </p:nvSpPr>
        <p:spPr>
          <a:xfrm>
            <a:off x="-266699" y="3396754"/>
            <a:ext cx="3009899" cy="1561005"/>
          </a:xfrm>
          <a:prstGeom prst="rect">
            <a:avLst/>
          </a:prstGeom>
          <a:noFill/>
        </p:spPr>
        <p:txBody>
          <a:bodyPr wrap="square">
            <a:spAutoFit/>
          </a:bodyPr>
          <a:lstStyle/>
          <a:p>
            <a:pPr marL="314325" indent="-6350">
              <a:lnSpc>
                <a:spcPct val="107000"/>
              </a:lnSpc>
              <a:spcAft>
                <a:spcPts val="345"/>
              </a:spcAft>
            </a:pPr>
            <a:r>
              <a:rPr lang="en-IN" sz="1800" kern="100" dirty="0">
                <a:gradFill>
                  <a:gsLst>
                    <a:gs pos="0">
                      <a:srgbClr val="006A96"/>
                    </a:gs>
                    <a:gs pos="50000">
                      <a:srgbClr val="009AD9"/>
                    </a:gs>
                    <a:gs pos="100000">
                      <a:srgbClr val="00B8FF"/>
                    </a:gs>
                  </a:gsLst>
                  <a:lin ang="2700000" scaled="0"/>
                </a:gradFill>
                <a:effectLst/>
                <a:latin typeface="Calibri" panose="020F0502020204030204" pitchFamily="34" charset="0"/>
                <a:ea typeface="Calibri" panose="020F0502020204030204" pitchFamily="34" charset="0"/>
              </a:rPr>
              <a:t>Here you can create your project by giving only name, description, category, skills needed, project type and tags</a:t>
            </a:r>
            <a:endParaRPr lang="en-IN"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46317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57200" y="293377"/>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Project Details</a:t>
            </a:r>
            <a:endParaRPr lang="en-US" sz="1600" dirty="0"/>
          </a:p>
        </p:txBody>
      </p:sp>
      <p:pic>
        <p:nvPicPr>
          <p:cNvPr id="4098" name="Picture 2">
            <a:extLst>
              <a:ext uri="{FF2B5EF4-FFF2-40B4-BE49-F238E27FC236}">
                <a16:creationId xmlns:a16="http://schemas.microsoft.com/office/drawing/2014/main" id="{65391B05-98C4-4F6B-6814-902B50979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311" y="542925"/>
            <a:ext cx="59436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a:extLst>
              <a:ext uri="{FF2B5EF4-FFF2-40B4-BE49-F238E27FC236}">
                <a16:creationId xmlns:a16="http://schemas.microsoft.com/office/drawing/2014/main" id="{26C94857-BFEC-6D37-66B3-3F6462E21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787" y="2943225"/>
            <a:ext cx="59436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203414A-3073-E297-23AE-E5A355A78162}"/>
              </a:ext>
            </a:extLst>
          </p:cNvPr>
          <p:cNvSpPr>
            <a:spLocks noChangeArrowheads="1"/>
          </p:cNvSpPr>
          <p:nvPr/>
        </p:nvSpPr>
        <p:spPr bwMode="auto">
          <a:xfrm>
            <a:off x="2122311"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57FD3431-8CBB-4AC7-C03D-F315F6E09430}"/>
              </a:ext>
            </a:extLst>
          </p:cNvPr>
          <p:cNvSpPr>
            <a:spLocks noChangeArrowheads="1"/>
          </p:cNvSpPr>
          <p:nvPr/>
        </p:nvSpPr>
        <p:spPr bwMode="auto">
          <a:xfrm>
            <a:off x="2436636" y="2381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8B01E6EF-F242-EC3A-75E1-F11BAD91F5BF}"/>
              </a:ext>
            </a:extLst>
          </p:cNvPr>
          <p:cNvSpPr>
            <a:spLocks noChangeArrowheads="1"/>
          </p:cNvSpPr>
          <p:nvPr/>
        </p:nvSpPr>
        <p:spPr bwMode="auto">
          <a:xfrm>
            <a:off x="1593310" y="4492414"/>
            <a:ext cx="69825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Arial" panose="020B0604020202020204" pitchFamily="34" charset="0"/>
                <a:ea typeface="Calibri" panose="020F0502020204030204" pitchFamily="34" charset="0"/>
              </a:rPr>
              <a:t>You can see here the details of any project and also save and share link of the  Project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4964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476250"/>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Proposal and Bidding </a:t>
            </a:r>
            <a:endParaRPr lang="en-US" sz="1600" dirty="0"/>
          </a:p>
        </p:txBody>
      </p:sp>
      <p:sp>
        <p:nvSpPr>
          <p:cNvPr id="3" name="Rectangle 2">
            <a:extLst>
              <a:ext uri="{FF2B5EF4-FFF2-40B4-BE49-F238E27FC236}">
                <a16:creationId xmlns:a16="http://schemas.microsoft.com/office/drawing/2014/main" id="{06438E01-8956-8C58-4046-661F303323E2}"/>
              </a:ext>
            </a:extLst>
          </p:cNvPr>
          <p:cNvSpPr>
            <a:spLocks noChangeArrowheads="1"/>
          </p:cNvSpPr>
          <p:nvPr/>
        </p:nvSpPr>
        <p:spPr bwMode="auto">
          <a:xfrm>
            <a:off x="476250" y="1023404"/>
            <a:ext cx="10764606" cy="517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121" name="Picture 1">
            <a:extLst>
              <a:ext uri="{FF2B5EF4-FFF2-40B4-BE49-F238E27FC236}">
                <a16:creationId xmlns:a16="http://schemas.microsoft.com/office/drawing/2014/main" id="{CE23CCEE-1D80-780D-E446-DB6BC220E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168512"/>
            <a:ext cx="7774536" cy="30774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6521F9-2BFB-CC41-D0A7-5A6A595B99EB}"/>
              </a:ext>
            </a:extLst>
          </p:cNvPr>
          <p:cNvSpPr>
            <a:spLocks noChangeArrowheads="1"/>
          </p:cNvSpPr>
          <p:nvPr/>
        </p:nvSpPr>
        <p:spPr bwMode="auto">
          <a:xfrm>
            <a:off x="568325" y="4359473"/>
            <a:ext cx="10764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B0F0"/>
                </a:solidFill>
                <a:effectLst/>
                <a:latin typeface="Arial" panose="020B0604020202020204" pitchFamily="34" charset="0"/>
                <a:ea typeface="Calibri" panose="020F0502020204030204" pitchFamily="34" charset="0"/>
              </a:rPr>
              <a:t>Here you can submit proposal and set you bid with your duration and cover letter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563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476250" y="476250"/>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My Projects</a:t>
            </a:r>
            <a:endParaRPr lang="en-US" sz="1600" dirty="0"/>
          </a:p>
        </p:txBody>
      </p:sp>
      <p:pic>
        <p:nvPicPr>
          <p:cNvPr id="3" name="Picture 2">
            <a:extLst>
              <a:ext uri="{FF2B5EF4-FFF2-40B4-BE49-F238E27FC236}">
                <a16:creationId xmlns:a16="http://schemas.microsoft.com/office/drawing/2014/main" id="{59CCD346-36E7-5B23-601A-608E3B7E5ED5}"/>
              </a:ext>
            </a:extLst>
          </p:cNvPr>
          <p:cNvPicPr>
            <a:picLocks noChangeAspect="1"/>
          </p:cNvPicPr>
          <p:nvPr/>
        </p:nvPicPr>
        <p:blipFill>
          <a:blip r:embed="rId2"/>
          <a:stretch>
            <a:fillRect/>
          </a:stretch>
        </p:blipFill>
        <p:spPr>
          <a:xfrm>
            <a:off x="461900" y="1383030"/>
            <a:ext cx="8220199" cy="3284220"/>
          </a:xfrm>
          <a:prstGeom prst="rect">
            <a:avLst/>
          </a:prstGeom>
        </p:spPr>
      </p:pic>
    </p:spTree>
    <p:extLst>
      <p:ext uri="{BB962C8B-B14F-4D97-AF65-F5344CB8AC3E}">
        <p14:creationId xmlns:p14="http://schemas.microsoft.com/office/powerpoint/2010/main" val="96295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2171174" y="2568828"/>
            <a:ext cx="5486400" cy="457200"/>
          </a:xfrm>
          <a:prstGeom prst="rect">
            <a:avLst/>
          </a:prstGeom>
          <a:noFill/>
          <a:ln/>
        </p:spPr>
        <p:txBody>
          <a:bodyPr wrap="square" lIns="0" tIns="0" rIns="0" bIns="0" rtlCol="0" anchor="b"/>
          <a:lstStyle/>
          <a:p>
            <a:pPr algn="l">
              <a:lnSpc>
                <a:spcPts val="3600"/>
              </a:lnSpc>
            </a:pPr>
            <a:r>
              <a:rPr lang="en-US" sz="1400" b="0" kern="0" spc="-24" dirty="0">
                <a:solidFill>
                  <a:srgbClr val="151515"/>
                </a:solidFill>
                <a:latin typeface="Poppins" pitchFamily="34" charset="0"/>
                <a:ea typeface="Poppins" pitchFamily="34" charset="-122"/>
                <a:cs typeface="Poppins" pitchFamily="34" charset="-120"/>
              </a:rPr>
              <a:t>Connecting the next generation of skilled freelancers</a:t>
            </a:r>
            <a:endParaRPr lang="en-US" sz="3000" dirty="0"/>
          </a:p>
        </p:txBody>
      </p:sp>
      <p:pic>
        <p:nvPicPr>
          <p:cNvPr id="4" name="Image 0" descr="https://pitch-assets-ccb95893-de3f-4266-973c-20049231b248.s3.eu-west-1.amazonaws.com/38033e50-9287-4ffb-995a-18a571514017?pitch-bytes=33922&amp;pitch-content-type=image%2Fpng"/>
          <p:cNvPicPr>
            <a:picLocks noChangeAspect="1"/>
          </p:cNvPicPr>
          <p:nvPr/>
        </p:nvPicPr>
        <p:blipFill>
          <a:blip r:embed="rId3"/>
          <a:srcRect/>
          <a:stretch/>
        </p:blipFill>
        <p:spPr>
          <a:xfrm>
            <a:off x="3694564" y="1898083"/>
            <a:ext cx="181330" cy="671260"/>
          </a:xfrm>
          <a:prstGeom prst="rect">
            <a:avLst/>
          </a:prstGeom>
        </p:spPr>
      </p:pic>
      <p:pic>
        <p:nvPicPr>
          <p:cNvPr id="5" name="Image 1" descr="https://pitch-assets-ccb95893-de3f-4266-973c-20049231b248.s3.eu-west-1.amazonaws.com/68505a6a-1f03-4ade-82f5-78f15efea9d7?pitch-bytes=58320&amp;pitch-content-type=image%2Fpng"/>
          <p:cNvPicPr>
            <a:picLocks noChangeAspect="1"/>
          </p:cNvPicPr>
          <p:nvPr/>
        </p:nvPicPr>
        <p:blipFill>
          <a:blip r:embed="rId4"/>
          <a:srcRect/>
          <a:stretch/>
        </p:blipFill>
        <p:spPr>
          <a:xfrm>
            <a:off x="3931780" y="2192595"/>
            <a:ext cx="1531496" cy="376748"/>
          </a:xfrm>
          <a:prstGeom prst="rect">
            <a:avLst/>
          </a:prstGeom>
        </p:spPr>
      </p:pic>
      <p:sp>
        <p:nvSpPr>
          <p:cNvPr id="6" name="Text 1"/>
          <p:cNvSpPr/>
          <p:nvPr/>
        </p:nvSpPr>
        <p:spPr>
          <a:xfrm>
            <a:off x="3936805" y="4578428"/>
            <a:ext cx="1828800" cy="342900"/>
          </a:xfrm>
          <a:prstGeom prst="rect">
            <a:avLst/>
          </a:prstGeom>
          <a:noFill/>
          <a:ln/>
        </p:spPr>
        <p:txBody>
          <a:bodyPr wrap="square" lIns="0" tIns="0" rIns="0" bIns="0" rtlCol="0" anchor="t"/>
          <a:lstStyle/>
          <a:p>
            <a:pPr algn="l">
              <a:lnSpc>
                <a:spcPts val="2700"/>
              </a:lnSpc>
            </a:pP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C3422A58-9D33-B59C-04AA-6EB15A77A1D8}"/>
              </a:ext>
            </a:extLst>
          </p:cNvPr>
          <p:cNvSpPr/>
          <p:nvPr/>
        </p:nvSpPr>
        <p:spPr>
          <a:xfrm>
            <a:off x="314325" y="147656"/>
            <a:ext cx="8229600" cy="365745"/>
          </a:xfrm>
          <a:prstGeom prst="rect">
            <a:avLst/>
          </a:prstGeom>
          <a:noFill/>
          <a:ln/>
        </p:spPr>
        <p:txBody>
          <a:bodyPr wrap="square" lIns="0" tIns="0" rIns="0" bIns="0" rtlCol="0" anchor="t"/>
          <a:lstStyle/>
          <a:p>
            <a:pPr algn="l">
              <a:lnSpc>
                <a:spcPts val="2880"/>
              </a:lnSpc>
            </a:pPr>
            <a:r>
              <a:rPr lang="en-US" sz="1600" b="1" kern="0" spc="-24" dirty="0">
                <a:solidFill>
                  <a:srgbClr val="20175E"/>
                </a:solidFill>
                <a:latin typeface="Poppins" pitchFamily="34" charset="0"/>
                <a:cs typeface="Poppins" pitchFamily="34" charset="-120"/>
              </a:rPr>
              <a:t>Messaging and Chat panel</a:t>
            </a:r>
            <a:endParaRPr lang="en-US" sz="1600" dirty="0"/>
          </a:p>
        </p:txBody>
      </p:sp>
      <p:pic>
        <p:nvPicPr>
          <p:cNvPr id="6146" name="Picture 2">
            <a:extLst>
              <a:ext uri="{FF2B5EF4-FFF2-40B4-BE49-F238E27FC236}">
                <a16:creationId xmlns:a16="http://schemas.microsoft.com/office/drawing/2014/main" id="{CF19D85F-634D-DC11-1B2A-3D6068B6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74" y="661057"/>
            <a:ext cx="5693104" cy="239648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EEF0BE9F-2F8D-9002-A4C5-F7D1C467C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066" y="3169942"/>
            <a:ext cx="5525911" cy="17697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7BF3233-4B36-3ACD-E251-DAA2F81942C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5E26094C-EA82-B47D-024D-B88A6EC4447A}"/>
              </a:ext>
            </a:extLst>
          </p:cNvPr>
          <p:cNvSpPr>
            <a:spLocks noChangeArrowheads="1"/>
          </p:cNvSpPr>
          <p:nvPr/>
        </p:nvSpPr>
        <p:spPr bwMode="auto">
          <a:xfrm>
            <a:off x="314325" y="57340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A4811942-2B44-D129-F0E8-1529CEB60612}"/>
              </a:ext>
            </a:extLst>
          </p:cNvPr>
          <p:cNvSpPr txBox="1"/>
          <p:nvPr/>
        </p:nvSpPr>
        <p:spPr>
          <a:xfrm>
            <a:off x="6502400" y="2188404"/>
            <a:ext cx="2540000" cy="2521524"/>
          </a:xfrm>
          <a:prstGeom prst="rect">
            <a:avLst/>
          </a:prstGeom>
          <a:noFill/>
        </p:spPr>
        <p:txBody>
          <a:bodyPr wrap="square">
            <a:spAutoFit/>
          </a:bodyPr>
          <a:lstStyle/>
          <a:p>
            <a:pPr marL="314325" indent="-6350">
              <a:lnSpc>
                <a:spcPct val="107000"/>
              </a:lnSpc>
              <a:spcAft>
                <a:spcPts val="345"/>
              </a:spcAft>
            </a:pPr>
            <a:r>
              <a:rPr lang="en-IN" sz="2000" b="1" kern="100" dirty="0">
                <a:solidFill>
                  <a:srgbClr val="000000"/>
                </a:solidFill>
                <a:effectLst/>
                <a:latin typeface="Calibri" panose="020F0502020204030204" pitchFamily="34" charset="0"/>
                <a:ea typeface="Calibri" panose="020F0502020204030204" pitchFamily="34" charset="0"/>
              </a:rPr>
              <a:t> </a:t>
            </a:r>
            <a:endParaRPr lang="en-IN" sz="1600" kern="100" dirty="0">
              <a:solidFill>
                <a:srgbClr val="000000"/>
              </a:solidFill>
              <a:effectLst/>
              <a:latin typeface="Calibri" panose="020F0502020204030204" pitchFamily="34" charset="0"/>
              <a:ea typeface="Calibri" panose="020F0502020204030204" pitchFamily="34" charset="0"/>
            </a:endParaRPr>
          </a:p>
          <a:p>
            <a:pPr marL="314325" indent="-6350">
              <a:lnSpc>
                <a:spcPct val="107000"/>
              </a:lnSpc>
              <a:spcAft>
                <a:spcPts val="345"/>
              </a:spcAft>
            </a:pPr>
            <a:r>
              <a:rPr lang="en-IN" sz="1800" kern="100" dirty="0">
                <a:gradFill>
                  <a:gsLst>
                    <a:gs pos="0">
                      <a:srgbClr val="006A96"/>
                    </a:gs>
                    <a:gs pos="50000">
                      <a:srgbClr val="009AD9"/>
                    </a:gs>
                    <a:gs pos="100000">
                      <a:srgbClr val="00B8FF"/>
                    </a:gs>
                  </a:gsLst>
                  <a:lin ang="2700000" scaled="0"/>
                </a:gradFill>
                <a:effectLst/>
                <a:latin typeface="Calibri" panose="020F0502020204030204" pitchFamily="34" charset="0"/>
                <a:ea typeface="Calibri" panose="020F0502020204030204" pitchFamily="34" charset="0"/>
              </a:rPr>
              <a:t>These are the screen of Chat panel and message box, from here a client can chat with any freelancer and also can send the attachments</a:t>
            </a:r>
            <a:endParaRPr lang="en-IN"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2355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6567" y="1765407"/>
            <a:ext cx="914400" cy="365745"/>
          </a:xfrm>
          <a:prstGeom prst="rect">
            <a:avLst/>
          </a:prstGeom>
          <a:noFill/>
          <a:ln/>
        </p:spPr>
        <p:txBody>
          <a:bodyPr wrap="square" lIns="0" tIns="0" rIns="0" bIns="0" rtlCol="0" anchor="ctr"/>
          <a:lstStyle/>
          <a:p>
            <a:pPr algn="l">
              <a:lnSpc>
                <a:spcPts val="2880"/>
              </a:lnSpc>
            </a:pPr>
            <a:r>
              <a:rPr lang="en-US" sz="2400" b="1" kern="0" spc="-24" dirty="0">
                <a:solidFill>
                  <a:srgbClr val="747788"/>
                </a:solidFill>
                <a:latin typeface="Poppins" pitchFamily="34" charset="0"/>
                <a:ea typeface="Poppins" pitchFamily="34" charset="-122"/>
                <a:cs typeface="Poppins" pitchFamily="34" charset="-120"/>
              </a:rPr>
              <a:t>1</a:t>
            </a:r>
            <a:endParaRPr lang="en-US" sz="2400" dirty="0"/>
          </a:p>
        </p:txBody>
      </p:sp>
      <p:sp>
        <p:nvSpPr>
          <p:cNvPr id="4" name="Text 1"/>
          <p:cNvSpPr/>
          <p:nvPr/>
        </p:nvSpPr>
        <p:spPr>
          <a:xfrm>
            <a:off x="1180442" y="1765473"/>
            <a:ext cx="5486400" cy="397036"/>
          </a:xfrm>
          <a:prstGeom prst="rect">
            <a:avLst/>
          </a:prstGeom>
          <a:noFill/>
          <a:ln/>
        </p:spPr>
        <p:txBody>
          <a:bodyPr wrap="square" lIns="0" tIns="0" rIns="0" bIns="0" rtlCol="0" anchor="ctr"/>
          <a:lstStyle/>
          <a:p>
            <a:pPr algn="l">
              <a:lnSpc>
                <a:spcPts val="2025"/>
              </a:lnSpc>
            </a:pPr>
            <a:r>
              <a:rPr lang="en-US" sz="1400" b="1" dirty="0">
                <a:solidFill>
                  <a:srgbClr val="6BC3EB"/>
                </a:solidFill>
                <a:latin typeface="Merriweather" pitchFamily="34" charset="0"/>
              </a:rPr>
              <a:t>Skill Gained</a:t>
            </a:r>
            <a:endParaRPr lang="en-US" sz="1200" dirty="0"/>
          </a:p>
        </p:txBody>
      </p:sp>
      <p:sp>
        <p:nvSpPr>
          <p:cNvPr id="5" name="Text 2"/>
          <p:cNvSpPr/>
          <p:nvPr/>
        </p:nvSpPr>
        <p:spPr>
          <a:xfrm>
            <a:off x="476567" y="3191179"/>
            <a:ext cx="914400" cy="365745"/>
          </a:xfrm>
          <a:prstGeom prst="rect">
            <a:avLst/>
          </a:prstGeom>
          <a:noFill/>
          <a:ln/>
        </p:spPr>
        <p:txBody>
          <a:bodyPr wrap="square" lIns="0" tIns="0" rIns="0" bIns="0" rtlCol="0" anchor="ctr"/>
          <a:lstStyle/>
          <a:p>
            <a:pPr algn="l">
              <a:lnSpc>
                <a:spcPts val="2880"/>
              </a:lnSpc>
            </a:pPr>
            <a:r>
              <a:rPr lang="en-US" sz="2400" b="1" kern="0" spc="-24" dirty="0">
                <a:solidFill>
                  <a:srgbClr val="747788"/>
                </a:solidFill>
                <a:latin typeface="Poppins" pitchFamily="34" charset="0"/>
                <a:ea typeface="Poppins" pitchFamily="34" charset="-122"/>
                <a:cs typeface="Poppins" pitchFamily="34" charset="-120"/>
              </a:rPr>
              <a:t>2</a:t>
            </a:r>
            <a:endParaRPr lang="en-US" sz="2400" dirty="0"/>
          </a:p>
        </p:txBody>
      </p:sp>
      <p:sp>
        <p:nvSpPr>
          <p:cNvPr id="6" name="Text 3"/>
          <p:cNvSpPr/>
          <p:nvPr/>
        </p:nvSpPr>
        <p:spPr>
          <a:xfrm>
            <a:off x="1180442" y="3195371"/>
            <a:ext cx="5486400" cy="361553"/>
          </a:xfrm>
          <a:prstGeom prst="rect">
            <a:avLst/>
          </a:prstGeom>
          <a:noFill/>
          <a:ln/>
        </p:spPr>
        <p:txBody>
          <a:bodyPr wrap="square" lIns="0" tIns="0" rIns="0" bIns="0" rtlCol="0" anchor="ctr"/>
          <a:lstStyle/>
          <a:p>
            <a:pPr algn="l">
              <a:lnSpc>
                <a:spcPts val="2025"/>
              </a:lnSpc>
            </a:pPr>
            <a:r>
              <a:rPr lang="en-US" sz="1400" b="1" dirty="0">
                <a:solidFill>
                  <a:srgbClr val="6BC3EB"/>
                </a:solidFill>
                <a:latin typeface="Merriweather" pitchFamily="34" charset="0"/>
              </a:rPr>
              <a:t>Impact on Organization</a:t>
            </a:r>
            <a:endParaRPr lang="en-US" sz="1200" dirty="0"/>
          </a:p>
        </p:txBody>
      </p:sp>
      <p:sp>
        <p:nvSpPr>
          <p:cNvPr id="7" name="Shape 4"/>
          <p:cNvSpPr/>
          <p:nvPr/>
        </p:nvSpPr>
        <p:spPr>
          <a:xfrm>
            <a:off x="476250" y="2980990"/>
            <a:ext cx="8193176" cy="0"/>
          </a:xfrm>
          <a:prstGeom prst="line">
            <a:avLst/>
          </a:prstGeom>
          <a:solidFill>
            <a:srgbClr val="D12C2C"/>
          </a:solidFill>
          <a:ln w="5292">
            <a:solidFill>
              <a:srgbClr val="BEBEBE"/>
            </a:solidFill>
            <a:prstDash val="solid"/>
            <a:headEnd type="none"/>
            <a:tailEnd type="none"/>
          </a:ln>
        </p:spPr>
        <p:txBody>
          <a:bodyPr/>
          <a:lstStyle/>
          <a:p>
            <a:endParaRPr lang="en-IN"/>
          </a:p>
        </p:txBody>
      </p:sp>
      <p:sp>
        <p:nvSpPr>
          <p:cNvPr id="8" name="Text 5"/>
          <p:cNvSpPr/>
          <p:nvPr/>
        </p:nvSpPr>
        <p:spPr>
          <a:xfrm>
            <a:off x="476250" y="476250"/>
            <a:ext cx="8229600" cy="365745"/>
          </a:xfrm>
          <a:prstGeom prst="rect">
            <a:avLst/>
          </a:prstGeom>
          <a:noFill/>
          <a:ln/>
        </p:spPr>
        <p:txBody>
          <a:bodyPr wrap="square" lIns="0" tIns="0" rIns="0" bIns="0" rtlCol="0" anchor="t"/>
          <a:lstStyle/>
          <a:p>
            <a:pPr algn="l">
              <a:lnSpc>
                <a:spcPts val="2880"/>
              </a:lnSpc>
            </a:pPr>
            <a:r>
              <a:rPr lang="en-US" sz="2400" b="1" kern="0" spc="-24" dirty="0">
                <a:solidFill>
                  <a:srgbClr val="20175E"/>
                </a:solidFill>
                <a:latin typeface="Poppins" pitchFamily="34" charset="0"/>
                <a:cs typeface="Poppins" pitchFamily="34" charset="-120"/>
              </a:rPr>
              <a:t>Achievements And Contributions</a:t>
            </a:r>
            <a:endParaRPr lang="en-US" sz="2400" dirty="0"/>
          </a:p>
        </p:txBody>
      </p:sp>
      <p:sp>
        <p:nvSpPr>
          <p:cNvPr id="2" name="Text 2">
            <a:extLst>
              <a:ext uri="{FF2B5EF4-FFF2-40B4-BE49-F238E27FC236}">
                <a16:creationId xmlns:a16="http://schemas.microsoft.com/office/drawing/2014/main" id="{BAB549CB-DFD4-CA39-84AC-C5BF2292C877}"/>
              </a:ext>
            </a:extLst>
          </p:cNvPr>
          <p:cNvSpPr/>
          <p:nvPr/>
        </p:nvSpPr>
        <p:spPr>
          <a:xfrm>
            <a:off x="1149234" y="2194869"/>
            <a:ext cx="5517607" cy="571741"/>
          </a:xfrm>
          <a:prstGeom prst="rect">
            <a:avLst/>
          </a:prstGeom>
          <a:noFill/>
          <a:ln/>
        </p:spPr>
        <p:txBody>
          <a:bodyPr wrap="square" lIns="0" tIns="0" rIns="0" bIns="0" rtlCol="0" anchor="ctr"/>
          <a:lstStyle/>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Mastery of Full Stack Development Technologies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a:t>
            </a:r>
            <a:r>
              <a:rPr lang="en-US" sz="1200" dirty="0">
                <a:solidFill>
                  <a:schemeClr val="bg1">
                    <a:lumMod val="50000"/>
                  </a:schemeClr>
                </a:solidFill>
                <a:latin typeface="Merriweather" panose="00000500000000000000" pitchFamily="2" charset="0"/>
              </a:rPr>
              <a:t>Enhanced Problem Solving Abilities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 Improved Team Collaboration and Communication</a:t>
            </a:r>
          </a:p>
        </p:txBody>
      </p:sp>
      <p:sp>
        <p:nvSpPr>
          <p:cNvPr id="9" name="Text 2">
            <a:extLst>
              <a:ext uri="{FF2B5EF4-FFF2-40B4-BE49-F238E27FC236}">
                <a16:creationId xmlns:a16="http://schemas.microsoft.com/office/drawing/2014/main" id="{EE2116D6-15B9-AF7A-20CD-7FB201A3DCED}"/>
              </a:ext>
            </a:extLst>
          </p:cNvPr>
          <p:cNvSpPr/>
          <p:nvPr/>
        </p:nvSpPr>
        <p:spPr>
          <a:xfrm>
            <a:off x="1149235" y="3616447"/>
            <a:ext cx="5816009" cy="966841"/>
          </a:xfrm>
          <a:prstGeom prst="rect">
            <a:avLst/>
          </a:prstGeom>
          <a:noFill/>
          <a:ln/>
        </p:spPr>
        <p:txBody>
          <a:bodyPr wrap="square" lIns="0" tIns="0" rIns="0" bIns="0" rtlCol="0" anchor="ctr"/>
          <a:lstStyle/>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Development of a Dynamic and Functional Freelancing Platform</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Positive User Feedback and High User Engagement</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Valuable Insights for Future Platform Enhancements</a:t>
            </a:r>
          </a:p>
          <a:p>
            <a:pPr algn="l">
              <a:buFont typeface="Arial" panose="020B0604020202020204" pitchFamily="34" charset="0"/>
              <a:buChar char="•"/>
            </a:pPr>
            <a:r>
              <a:rPr lang="en-US" sz="1200" b="0" i="0" dirty="0">
                <a:solidFill>
                  <a:schemeClr val="bg1">
                    <a:lumMod val="50000"/>
                  </a:schemeClr>
                </a:solidFill>
                <a:effectLst/>
                <a:latin typeface="Merriweather" panose="00000500000000000000" pitchFamily="2" charset="0"/>
              </a:rPr>
              <a:t>Increased Awareness and Visibility of </a:t>
            </a:r>
            <a:r>
              <a:rPr lang="en-US" sz="1200" b="0" i="0" dirty="0" err="1">
                <a:solidFill>
                  <a:schemeClr val="bg1">
                    <a:lumMod val="50000"/>
                  </a:schemeClr>
                </a:solidFill>
                <a:effectLst/>
                <a:latin typeface="Merriweather" panose="00000500000000000000" pitchFamily="2" charset="0"/>
              </a:rPr>
              <a:t>PeerHire</a:t>
            </a:r>
            <a:r>
              <a:rPr lang="en-US" sz="1200" b="0" i="0" dirty="0">
                <a:solidFill>
                  <a:schemeClr val="bg1">
                    <a:lumMod val="50000"/>
                  </a:schemeClr>
                </a:solidFill>
                <a:effectLst/>
                <a:latin typeface="Merriweather" panose="00000500000000000000" pitchFamily="2" charset="0"/>
              </a:rPr>
              <a:t> in the Academic Community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2">
    <p:bg>
      <p:bgPr>
        <a:solidFill>
          <a:srgbClr val="6BC3EB"/>
        </a:solidFill>
        <a:effectLst/>
      </p:bgPr>
    </p:bg>
    <p:spTree>
      <p:nvGrpSpPr>
        <p:cNvPr id="1" name=""/>
        <p:cNvGrpSpPr/>
        <p:nvPr/>
      </p:nvGrpSpPr>
      <p:grpSpPr>
        <a:xfrm>
          <a:off x="0" y="0"/>
          <a:ext cx="0" cy="0"/>
          <a:chOff x="0" y="0"/>
          <a:chExt cx="0" cy="0"/>
        </a:xfrm>
      </p:grpSpPr>
      <p:pic>
        <p:nvPicPr>
          <p:cNvPr id="3" name="Image 0" descr="https://images.unsplash.com/photo-1521737852567-6949f3f9f2b5?ixlib=rb-1.2.1&amp;q=80&amp;fm=jpg&amp;crop=entropy&amp;cs=tinysrgb&amp;w=1080&amp;fit=max&amp;ixid=eyJhcHBfaWQiOjIxMjIyfQ"/>
          <p:cNvPicPr>
            <a:picLocks noChangeAspect="1"/>
          </p:cNvPicPr>
          <p:nvPr/>
        </p:nvPicPr>
        <p:blipFill>
          <a:blip r:embed="rId3">
            <a:alphaModFix amt="10000"/>
          </a:blip>
          <a:srcRect t="7881" b="7881"/>
          <a:stretch/>
        </p:blipFill>
        <p:spPr>
          <a:xfrm>
            <a:off x="0" y="0"/>
            <a:ext cx="9144000" cy="5143500"/>
          </a:xfrm>
          <a:prstGeom prst="rect">
            <a:avLst/>
          </a:prstGeom>
        </p:spPr>
      </p:pic>
      <p:sp>
        <p:nvSpPr>
          <p:cNvPr id="4" name="Text 0"/>
          <p:cNvSpPr/>
          <p:nvPr/>
        </p:nvSpPr>
        <p:spPr>
          <a:xfrm>
            <a:off x="476646" y="2225947"/>
            <a:ext cx="8229600" cy="1028700"/>
          </a:xfrm>
          <a:prstGeom prst="rect">
            <a:avLst/>
          </a:prstGeom>
          <a:noFill/>
          <a:ln/>
        </p:spPr>
        <p:txBody>
          <a:bodyPr wrap="square" lIns="0" tIns="0" rIns="0" bIns="0" rtlCol="0" anchor="t"/>
          <a:lstStyle/>
          <a:p>
            <a:pPr algn="ctr">
              <a:lnSpc>
                <a:spcPts val="8100"/>
              </a:lnSpc>
            </a:pPr>
            <a:r>
              <a:rPr lang="en-US" sz="6800" b="1" kern="0" spc="-48" dirty="0">
                <a:solidFill>
                  <a:srgbClr val="FFFFFF"/>
                </a:solidFill>
                <a:latin typeface="Poppins" pitchFamily="34" charset="0"/>
                <a:ea typeface="Poppins" pitchFamily="34" charset="-122"/>
                <a:cs typeface="Poppins" pitchFamily="34" charset="-120"/>
              </a:rPr>
              <a:t>Thank you</a:t>
            </a:r>
            <a:endParaRPr lang="en-US" sz="6750" dirty="0"/>
          </a:p>
        </p:txBody>
      </p:sp>
      <p:sp>
        <p:nvSpPr>
          <p:cNvPr id="5" name="Text 1"/>
          <p:cNvSpPr/>
          <p:nvPr/>
        </p:nvSpPr>
        <p:spPr>
          <a:xfrm>
            <a:off x="476380" y="1887319"/>
            <a:ext cx="8229600" cy="342900"/>
          </a:xfrm>
          <a:prstGeom prst="rect">
            <a:avLst/>
          </a:prstGeom>
          <a:noFill/>
          <a:ln/>
        </p:spPr>
        <p:txBody>
          <a:bodyPr wrap="square" lIns="0" tIns="0" rIns="0" bIns="0" rtlCol="0" anchor="t"/>
          <a:lstStyle/>
          <a:p>
            <a:pPr algn="ctr">
              <a:lnSpc>
                <a:spcPts val="2700"/>
              </a:lnSpc>
            </a:pPr>
            <a:r>
              <a:rPr lang="en-US" sz="1800" b="0" dirty="0">
                <a:solidFill>
                  <a:srgbClr val="FFFFFF"/>
                </a:solidFill>
                <a:latin typeface="Merriweather" pitchFamily="34" charset="0"/>
                <a:ea typeface="Merriweather" pitchFamily="34" charset="-122"/>
                <a:cs typeface="Merriweather" pitchFamily="34" charset="-120"/>
              </a:rPr>
              <a:t>PeerHire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6768" y="2378529"/>
            <a:ext cx="9144000" cy="2286000"/>
          </a:xfrm>
          <a:prstGeom prst="rect">
            <a:avLst/>
          </a:prstGeom>
          <a:noFill/>
          <a:ln/>
        </p:spPr>
        <p:txBody>
          <a:bodyPr wrap="square" lIns="0" tIns="0" rIns="0" bIns="0" rtlCol="0" anchor="b"/>
          <a:lstStyle/>
          <a:p>
            <a:pPr algn="l">
              <a:lnSpc>
                <a:spcPts val="3600"/>
              </a:lnSpc>
            </a:pPr>
            <a:r>
              <a:rPr lang="en-US" sz="3000" b="1" kern="0" spc="-24" dirty="0">
                <a:solidFill>
                  <a:srgbClr val="6BC3EB"/>
                </a:solidFill>
                <a:latin typeface="Poppins" pitchFamily="34" charset="0"/>
                <a:ea typeface="Poppins" pitchFamily="34" charset="-122"/>
                <a:cs typeface="Poppins" pitchFamily="34" charset="-120"/>
              </a:rPr>
              <a:t>Revolutionizing freelancing for college students by fostering trust, community, and fair opportunities. Empowering students to showcase talents, gain work experience, and earn while studying.</a:t>
            </a:r>
            <a:endParaRPr lang="en-US" sz="3000" dirty="0"/>
          </a:p>
        </p:txBody>
      </p:sp>
      <p:sp>
        <p:nvSpPr>
          <p:cNvPr id="4" name="Shape 1"/>
          <p:cNvSpPr/>
          <p:nvPr/>
        </p:nvSpPr>
        <p:spPr>
          <a:xfrm>
            <a:off x="477281" y="476181"/>
            <a:ext cx="1428750" cy="14287"/>
          </a:xfrm>
          <a:prstGeom prst="roundRect">
            <a:avLst>
              <a:gd name="adj" fmla="val -6400224"/>
            </a:avLst>
          </a:prstGeom>
          <a:solidFill>
            <a:srgbClr val="20175E"/>
          </a:solidFill>
          <a:ln/>
        </p:spPr>
        <p:txBody>
          <a:bodyPr/>
          <a:lstStyle/>
          <a:p>
            <a:endParaRPr lang="en-IN"/>
          </a:p>
        </p:txBody>
      </p:sp>
      <p:sp>
        <p:nvSpPr>
          <p:cNvPr id="5" name="Text 2"/>
          <p:cNvSpPr/>
          <p:nvPr/>
        </p:nvSpPr>
        <p:spPr>
          <a:xfrm>
            <a:off x="477281" y="542299"/>
            <a:ext cx="1828800" cy="137145"/>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ea typeface="Poppins" pitchFamily="34" charset="-122"/>
                <a:cs typeface="Poppins" pitchFamily="34" charset="-120"/>
              </a:rPr>
              <a:t>OUR MISSION</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501769214405-5e5ee5125a02?ixlib=rb-1.2.1&amp;q=80&amp;fm=jpg&amp;crop=entropy&amp;cs=tinysrgb&amp;w=1080&amp;fit=max&amp;ixid=eyJhcHBfaWQiOjIxMjIyfQ"/>
          <p:cNvPicPr>
            <a:picLocks noChangeAspect="1"/>
          </p:cNvPicPr>
          <p:nvPr/>
        </p:nvPicPr>
        <p:blipFill>
          <a:blip r:embed="rId3"/>
          <a:srcRect/>
          <a:stretch/>
        </p:blipFill>
        <p:spPr>
          <a:xfrm>
            <a:off x="6284686" y="0"/>
            <a:ext cx="2859314" cy="5143500"/>
          </a:xfrm>
          <a:prstGeom prst="rect">
            <a:avLst/>
          </a:prstGeom>
        </p:spPr>
      </p:pic>
      <p:sp>
        <p:nvSpPr>
          <p:cNvPr id="4" name="Text 0"/>
          <p:cNvSpPr/>
          <p:nvPr/>
        </p:nvSpPr>
        <p:spPr>
          <a:xfrm>
            <a:off x="474072" y="3666730"/>
            <a:ext cx="5486400" cy="914400"/>
          </a:xfrm>
          <a:prstGeom prst="rect">
            <a:avLst/>
          </a:prstGeom>
          <a:noFill/>
          <a:ln/>
        </p:spPr>
        <p:txBody>
          <a:bodyPr wrap="square" lIns="0" tIns="0" rIns="0" bIns="0" rtlCol="0" anchor="b"/>
          <a:lstStyle/>
          <a:p>
            <a:pPr marL="190500" indent="-190500" algn="l">
              <a:lnSpc>
                <a:spcPts val="1800"/>
              </a:lnSpc>
              <a:buSzPct val="100000"/>
              <a:buChar char="•"/>
            </a:pPr>
            <a:r>
              <a:rPr lang="en-US" sz="1200" b="0" dirty="0">
                <a:solidFill>
                  <a:srgbClr val="747788"/>
                </a:solidFill>
                <a:latin typeface="Merriweather" pitchFamily="34" charset="0"/>
                <a:ea typeface="Merriweather" pitchFamily="34" charset="-122"/>
                <a:cs typeface="Merriweather" pitchFamily="34" charset="-120"/>
              </a:rPr>
              <a:t>Difficulty in getting the first client on popular freelancing websites.</a:t>
            </a:r>
            <a:endParaRPr lang="en-US" sz="1200" dirty="0"/>
          </a:p>
          <a:p>
            <a:pPr marL="190500" indent="-190500" algn="l">
              <a:lnSpc>
                <a:spcPts val="1800"/>
              </a:lnSpc>
              <a:buSzPct val="100000"/>
              <a:buChar char="•"/>
            </a:pPr>
            <a:r>
              <a:rPr lang="en-US" sz="1200" b="0" dirty="0">
                <a:solidFill>
                  <a:srgbClr val="747788"/>
                </a:solidFill>
                <a:latin typeface="Merriweather" pitchFamily="34" charset="0"/>
                <a:ea typeface="Merriweather" pitchFamily="34" charset="-122"/>
                <a:cs typeface="Merriweather" pitchFamily="34" charset="-120"/>
              </a:rPr>
              <a:t>Lack of trust and faith in freelancers.</a:t>
            </a:r>
            <a:endParaRPr lang="en-US" sz="1200" dirty="0"/>
          </a:p>
          <a:p>
            <a:pPr marL="190500" indent="-190500" algn="l">
              <a:lnSpc>
                <a:spcPts val="1800"/>
              </a:lnSpc>
              <a:buSzPct val="100000"/>
              <a:buChar char="•"/>
            </a:pPr>
            <a:r>
              <a:rPr lang="en-US" sz="1200" b="0" dirty="0">
                <a:solidFill>
                  <a:srgbClr val="747788"/>
                </a:solidFill>
                <a:latin typeface="Merriweather" pitchFamily="34" charset="0"/>
                <a:ea typeface="Merriweather" pitchFamily="34" charset="-122"/>
                <a:cs typeface="Merriweather" pitchFamily="34" charset="-120"/>
              </a:rPr>
              <a:t>High commission rates that eat into earnings.</a:t>
            </a:r>
            <a:endParaRPr lang="en-US" sz="1200" dirty="0"/>
          </a:p>
          <a:p>
            <a:pPr marL="190500" indent="-190500" algn="l">
              <a:lnSpc>
                <a:spcPts val="1800"/>
              </a:lnSpc>
              <a:buSzPct val="100000"/>
              <a:buChar char="•"/>
            </a:pPr>
            <a:r>
              <a:rPr lang="en-US" sz="1200" b="0" dirty="0">
                <a:solidFill>
                  <a:srgbClr val="747788"/>
                </a:solidFill>
                <a:latin typeface="Merriweather" pitchFamily="34" charset="0"/>
                <a:ea typeface="Merriweather" pitchFamily="34" charset="-122"/>
                <a:cs typeface="Merriweather" pitchFamily="34" charset="-120"/>
              </a:rPr>
              <a:t>Limited local networks for finding reliable clients.</a:t>
            </a:r>
            <a:endParaRPr lang="en-US" sz="1200" dirty="0"/>
          </a:p>
        </p:txBody>
      </p:sp>
      <p:sp>
        <p:nvSpPr>
          <p:cNvPr id="5" name="Text 1"/>
          <p:cNvSpPr/>
          <p:nvPr/>
        </p:nvSpPr>
        <p:spPr>
          <a:xfrm>
            <a:off x="476597" y="2572616"/>
            <a:ext cx="5486400" cy="685800"/>
          </a:xfrm>
          <a:prstGeom prst="rect">
            <a:avLst/>
          </a:prstGeom>
          <a:noFill/>
          <a:ln/>
        </p:spPr>
        <p:txBody>
          <a:bodyPr wrap="square" lIns="0" tIns="0" rIns="0" bIns="0" rtlCol="0" anchor="t"/>
          <a:lstStyle/>
          <a:p>
            <a:pPr algn="l">
              <a:lnSpc>
                <a:spcPts val="2700"/>
              </a:lnSpc>
            </a:pPr>
            <a:r>
              <a:rPr lang="en-US" sz="1800" b="0" dirty="0">
                <a:solidFill>
                  <a:srgbClr val="6BC3EB"/>
                </a:solidFill>
                <a:latin typeface="Merriweather" pitchFamily="34" charset="0"/>
                <a:ea typeface="Merriweather" pitchFamily="34" charset="-122"/>
                <a:cs typeface="Merriweather" pitchFamily="34" charset="-120"/>
              </a:rPr>
              <a:t>College students face challenges when it comes to earning money through freelancing:</a:t>
            </a:r>
            <a:endParaRPr lang="en-US" sz="1800" dirty="0"/>
          </a:p>
        </p:txBody>
      </p:sp>
      <p:sp>
        <p:nvSpPr>
          <p:cNvPr id="6" name="Shape 2"/>
          <p:cNvSpPr/>
          <p:nvPr/>
        </p:nvSpPr>
        <p:spPr>
          <a:xfrm>
            <a:off x="477281" y="476181"/>
            <a:ext cx="1428750" cy="14287"/>
          </a:xfrm>
          <a:prstGeom prst="roundRect">
            <a:avLst>
              <a:gd name="adj" fmla="val -6400224"/>
            </a:avLst>
          </a:prstGeom>
          <a:solidFill>
            <a:srgbClr val="20175E"/>
          </a:solidFill>
          <a:ln/>
        </p:spPr>
        <p:txBody>
          <a:bodyPr/>
          <a:lstStyle/>
          <a:p>
            <a:endParaRPr lang="en-IN"/>
          </a:p>
        </p:txBody>
      </p:sp>
      <p:sp>
        <p:nvSpPr>
          <p:cNvPr id="7" name="Text 3"/>
          <p:cNvSpPr/>
          <p:nvPr/>
        </p:nvSpPr>
        <p:spPr>
          <a:xfrm>
            <a:off x="475364" y="542925"/>
            <a:ext cx="1828800" cy="137145"/>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ea typeface="Poppins" pitchFamily="34" charset="-122"/>
                <a:cs typeface="Poppins" pitchFamily="34" charset="-120"/>
              </a:rPr>
              <a:t>PROBLEM</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3333750" y="476567"/>
            <a:ext cx="1428750" cy="14287"/>
          </a:xfrm>
          <a:prstGeom prst="roundRect">
            <a:avLst>
              <a:gd name="adj" fmla="val -6400224"/>
            </a:avLst>
          </a:prstGeom>
          <a:solidFill>
            <a:srgbClr val="20175E"/>
          </a:solidFill>
          <a:ln/>
        </p:spPr>
        <p:txBody>
          <a:bodyPr/>
          <a:lstStyle/>
          <a:p>
            <a:endParaRPr lang="en-IN"/>
          </a:p>
        </p:txBody>
      </p:sp>
      <p:pic>
        <p:nvPicPr>
          <p:cNvPr id="4" name="Image 0" descr="https://pitch-assets-ccb95893-de3f-4266-973c-20049231b248.s3.eu-west-1.amazonaws.com/5ec37ca6-2674-4922-b9da-5e343d093f43?pitch-bytes=3002863&amp;pitch-content-type=image%2Fpng"/>
          <p:cNvPicPr>
            <a:picLocks noChangeAspect="1"/>
          </p:cNvPicPr>
          <p:nvPr/>
        </p:nvPicPr>
        <p:blipFill>
          <a:blip r:embed="rId3"/>
          <a:srcRect/>
          <a:stretch/>
        </p:blipFill>
        <p:spPr>
          <a:xfrm>
            <a:off x="0" y="0"/>
            <a:ext cx="2857500" cy="5143500"/>
          </a:xfrm>
          <a:prstGeom prst="rect">
            <a:avLst/>
          </a:prstGeom>
        </p:spPr>
      </p:pic>
      <p:sp>
        <p:nvSpPr>
          <p:cNvPr id="5" name="Text 1"/>
          <p:cNvSpPr/>
          <p:nvPr/>
        </p:nvSpPr>
        <p:spPr>
          <a:xfrm>
            <a:off x="3332872" y="542925"/>
            <a:ext cx="1828800" cy="137145"/>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ea typeface="Poppins" pitchFamily="34" charset="-122"/>
                <a:cs typeface="Poppins" pitchFamily="34" charset="-120"/>
              </a:rPr>
              <a:t>SOLUTION</a:t>
            </a:r>
            <a:endParaRPr lang="en-US" sz="900" dirty="0"/>
          </a:p>
        </p:txBody>
      </p:sp>
      <p:sp>
        <p:nvSpPr>
          <p:cNvPr id="6" name="Text 2"/>
          <p:cNvSpPr/>
          <p:nvPr/>
        </p:nvSpPr>
        <p:spPr>
          <a:xfrm>
            <a:off x="3438370" y="1903611"/>
            <a:ext cx="5517607" cy="457200"/>
          </a:xfrm>
          <a:prstGeom prst="rect">
            <a:avLst/>
          </a:prstGeom>
          <a:noFill/>
          <a:ln/>
        </p:spPr>
        <p:txBody>
          <a:bodyPr wrap="square" lIns="0" tIns="0" rIns="0" bIns="0" rtlCol="0" anchor="ctr"/>
          <a:lstStyle/>
          <a:p>
            <a:pPr algn="l">
              <a:lnSpc>
                <a:spcPts val="1800"/>
              </a:lnSpc>
            </a:pPr>
            <a:r>
              <a:rPr lang="en-US" sz="1200" b="0" i="0" dirty="0" err="1">
                <a:solidFill>
                  <a:schemeClr val="bg1">
                    <a:lumMod val="50000"/>
                  </a:schemeClr>
                </a:solidFill>
                <a:effectLst/>
                <a:latin typeface="Merriweather" panose="00000500000000000000" pitchFamily="2" charset="0"/>
              </a:rPr>
              <a:t>PeerHire</a:t>
            </a:r>
            <a:r>
              <a:rPr lang="en-US" sz="1200" b="0" i="0" dirty="0">
                <a:solidFill>
                  <a:schemeClr val="bg1">
                    <a:lumMod val="50000"/>
                  </a:schemeClr>
                </a:solidFill>
                <a:effectLst/>
                <a:latin typeface="Merriweather" panose="00000500000000000000" pitchFamily="2" charset="0"/>
              </a:rPr>
              <a:t> introduces a comprehensive solution by establishing a dedicated peer-to-peer freelancing ecosystem exclusively for college students.</a:t>
            </a:r>
            <a:endParaRPr lang="en-US" sz="1200" dirty="0">
              <a:solidFill>
                <a:schemeClr val="bg1">
                  <a:lumMod val="50000"/>
                </a:schemeClr>
              </a:solidFill>
              <a:latin typeface="Merriweather" panose="00000500000000000000" pitchFamily="2" charset="0"/>
            </a:endParaRPr>
          </a:p>
        </p:txBody>
      </p:sp>
      <p:sp>
        <p:nvSpPr>
          <p:cNvPr id="7" name="Text 3"/>
          <p:cNvSpPr/>
          <p:nvPr/>
        </p:nvSpPr>
        <p:spPr>
          <a:xfrm>
            <a:off x="3453973" y="2988162"/>
            <a:ext cx="5486400" cy="634997"/>
          </a:xfrm>
          <a:prstGeom prst="rect">
            <a:avLst/>
          </a:prstGeom>
          <a:noFill/>
          <a:ln/>
        </p:spPr>
        <p:txBody>
          <a:bodyPr wrap="square" lIns="0" tIns="0" rIns="0" bIns="0" rtlCol="0" anchor="ctr"/>
          <a:lstStyle/>
          <a:p>
            <a:pPr algn="l">
              <a:lnSpc>
                <a:spcPts val="1800"/>
              </a:lnSpc>
            </a:pPr>
            <a:r>
              <a:rPr lang="en-US" sz="1200" b="0" i="0" dirty="0">
                <a:solidFill>
                  <a:schemeClr val="bg1">
                    <a:lumMod val="50000"/>
                  </a:schemeClr>
                </a:solidFill>
                <a:effectLst/>
                <a:latin typeface="Merriweather" panose="00000500000000000000" pitchFamily="2" charset="0"/>
              </a:rPr>
              <a:t>Students with skills in web development, graphic design, content writing, tutoring, and more can list their services on the platform, creating a marketplace of diverse expertise.</a:t>
            </a:r>
            <a:endParaRPr lang="en-US" sz="1200" dirty="0">
              <a:solidFill>
                <a:schemeClr val="bg1">
                  <a:lumMod val="50000"/>
                </a:schemeClr>
              </a:solidFill>
              <a:latin typeface="Merriweather" panose="00000500000000000000" pitchFamily="2" charset="0"/>
            </a:endParaRPr>
          </a:p>
        </p:txBody>
      </p:sp>
      <p:sp>
        <p:nvSpPr>
          <p:cNvPr id="8" name="Text 4"/>
          <p:cNvSpPr/>
          <p:nvPr/>
        </p:nvSpPr>
        <p:spPr>
          <a:xfrm>
            <a:off x="3443502" y="4128916"/>
            <a:ext cx="5486400" cy="793905"/>
          </a:xfrm>
          <a:prstGeom prst="rect">
            <a:avLst/>
          </a:prstGeom>
          <a:noFill/>
          <a:ln/>
        </p:spPr>
        <p:txBody>
          <a:bodyPr wrap="square" lIns="0" tIns="0" rIns="0" bIns="0" rtlCol="0" anchor="ctr"/>
          <a:lstStyle/>
          <a:p>
            <a:pPr algn="l">
              <a:lnSpc>
                <a:spcPts val="1800"/>
              </a:lnSpc>
            </a:pPr>
            <a:r>
              <a:rPr lang="en-US" sz="1200" b="0" i="0" dirty="0">
                <a:solidFill>
                  <a:schemeClr val="bg1">
                    <a:lumMod val="50000"/>
                  </a:schemeClr>
                </a:solidFill>
                <a:effectLst/>
                <a:latin typeface="Merriweather" panose="00000500000000000000" pitchFamily="2" charset="0"/>
              </a:rPr>
              <a:t>The platform's localized approach addresses the trust issue by connecting students within the same college community, fostering familiarity and reliability.</a:t>
            </a:r>
            <a:endParaRPr lang="en-US" sz="1200" dirty="0">
              <a:solidFill>
                <a:schemeClr val="bg1">
                  <a:lumMod val="50000"/>
                </a:schemeClr>
              </a:solidFill>
              <a:latin typeface="Merriweather" panose="00000500000000000000" pitchFamily="2" charset="0"/>
            </a:endParaRPr>
          </a:p>
        </p:txBody>
      </p:sp>
      <p:sp>
        <p:nvSpPr>
          <p:cNvPr id="9" name="Shape 5"/>
          <p:cNvSpPr/>
          <p:nvPr/>
        </p:nvSpPr>
        <p:spPr>
          <a:xfrm>
            <a:off x="3109483" y="2528658"/>
            <a:ext cx="5815287" cy="0"/>
          </a:xfrm>
          <a:prstGeom prst="line">
            <a:avLst/>
          </a:prstGeom>
          <a:solidFill>
            <a:srgbClr val="D12C2C"/>
          </a:solidFill>
          <a:ln w="5292">
            <a:solidFill>
              <a:srgbClr val="BEBEBE"/>
            </a:solidFill>
            <a:prstDash val="solid"/>
            <a:headEnd type="none"/>
            <a:tailEnd type="none"/>
          </a:ln>
        </p:spPr>
        <p:txBody>
          <a:bodyPr/>
          <a:lstStyle/>
          <a:p>
            <a:endParaRPr lang="en-IN"/>
          </a:p>
        </p:txBody>
      </p:sp>
      <p:sp>
        <p:nvSpPr>
          <p:cNvPr id="10" name="Shape 6"/>
          <p:cNvSpPr/>
          <p:nvPr/>
        </p:nvSpPr>
        <p:spPr>
          <a:xfrm>
            <a:off x="3059740" y="3763094"/>
            <a:ext cx="5815287" cy="0"/>
          </a:xfrm>
          <a:prstGeom prst="line">
            <a:avLst/>
          </a:prstGeom>
          <a:solidFill>
            <a:srgbClr val="D12C2C"/>
          </a:solidFill>
          <a:ln w="5292">
            <a:solidFill>
              <a:srgbClr val="BEBEBE"/>
            </a:solidFill>
            <a:prstDash val="solid"/>
            <a:headEnd type="none"/>
            <a:tailEnd type="none"/>
          </a:ln>
        </p:spPr>
        <p:txBody>
          <a:bodyPr/>
          <a:lstStyle/>
          <a:p>
            <a:endParaRPr lang="en-IN" dirty="0"/>
          </a:p>
        </p:txBody>
      </p:sp>
      <p:sp>
        <p:nvSpPr>
          <p:cNvPr id="11" name="Text 7"/>
          <p:cNvSpPr/>
          <p:nvPr/>
        </p:nvSpPr>
        <p:spPr>
          <a:xfrm>
            <a:off x="3113281" y="1566383"/>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
        <p:nvSpPr>
          <p:cNvPr id="12" name="Shape 8"/>
          <p:cNvSpPr/>
          <p:nvPr/>
        </p:nvSpPr>
        <p:spPr>
          <a:xfrm>
            <a:off x="3113281" y="2733106"/>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a:lstStyle/>
          <a:p>
            <a:endParaRPr lang="en-IN"/>
          </a:p>
        </p:txBody>
      </p:sp>
      <p:sp>
        <p:nvSpPr>
          <p:cNvPr id="13" name="Shape 9"/>
          <p:cNvSpPr/>
          <p:nvPr/>
        </p:nvSpPr>
        <p:spPr>
          <a:xfrm>
            <a:off x="3117293" y="3967541"/>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a:lstStyle/>
          <a:p>
            <a:endParaRPr lang="en-IN"/>
          </a:p>
        </p:txBody>
      </p:sp>
      <p:sp>
        <p:nvSpPr>
          <p:cNvPr id="2" name="TextBox 1">
            <a:extLst>
              <a:ext uri="{FF2B5EF4-FFF2-40B4-BE49-F238E27FC236}">
                <a16:creationId xmlns:a16="http://schemas.microsoft.com/office/drawing/2014/main" id="{12D0E4BE-A959-E2C6-1F4B-62B802BE1FBF}"/>
              </a:ext>
            </a:extLst>
          </p:cNvPr>
          <p:cNvSpPr txBox="1"/>
          <p:nvPr/>
        </p:nvSpPr>
        <p:spPr>
          <a:xfrm>
            <a:off x="3347608" y="1453155"/>
            <a:ext cx="2698044" cy="369332"/>
          </a:xfrm>
          <a:prstGeom prst="rect">
            <a:avLst/>
          </a:prstGeom>
          <a:noFill/>
        </p:spPr>
        <p:txBody>
          <a:bodyPr wrap="square" rtlCol="0">
            <a:spAutoFit/>
          </a:bodyPr>
          <a:lstStyle/>
          <a:p>
            <a:r>
              <a:rPr lang="en-IN" b="1" i="0" dirty="0">
                <a:solidFill>
                  <a:srgbClr val="6BC3EB"/>
                </a:solidFill>
                <a:effectLst/>
                <a:latin typeface="Söhne"/>
              </a:rPr>
              <a:t>Approach:</a:t>
            </a:r>
            <a:endParaRPr lang="en-IN" dirty="0">
              <a:solidFill>
                <a:srgbClr val="6BC3EB"/>
              </a:solidFill>
            </a:endParaRPr>
          </a:p>
        </p:txBody>
      </p:sp>
      <p:sp>
        <p:nvSpPr>
          <p:cNvPr id="15" name="TextBox 14">
            <a:extLst>
              <a:ext uri="{FF2B5EF4-FFF2-40B4-BE49-F238E27FC236}">
                <a16:creationId xmlns:a16="http://schemas.microsoft.com/office/drawing/2014/main" id="{797748C5-9637-D8CD-7E1C-EBBB6A12ABD3}"/>
              </a:ext>
            </a:extLst>
          </p:cNvPr>
          <p:cNvSpPr txBox="1"/>
          <p:nvPr/>
        </p:nvSpPr>
        <p:spPr>
          <a:xfrm>
            <a:off x="3347608" y="2620527"/>
            <a:ext cx="2698044" cy="369332"/>
          </a:xfrm>
          <a:prstGeom prst="rect">
            <a:avLst/>
          </a:prstGeom>
          <a:noFill/>
        </p:spPr>
        <p:txBody>
          <a:bodyPr wrap="square" rtlCol="0">
            <a:spAutoFit/>
          </a:bodyPr>
          <a:lstStyle/>
          <a:p>
            <a:r>
              <a:rPr lang="en-IN" b="1" i="0" dirty="0">
                <a:solidFill>
                  <a:srgbClr val="6BC3EB"/>
                </a:solidFill>
                <a:effectLst/>
                <a:latin typeface="Söhne"/>
              </a:rPr>
              <a:t>Service Offering:</a:t>
            </a:r>
            <a:endParaRPr lang="en-IN" dirty="0">
              <a:solidFill>
                <a:srgbClr val="6BC3EB"/>
              </a:solidFill>
            </a:endParaRPr>
          </a:p>
        </p:txBody>
      </p:sp>
      <p:sp>
        <p:nvSpPr>
          <p:cNvPr id="16" name="TextBox 15">
            <a:extLst>
              <a:ext uri="{FF2B5EF4-FFF2-40B4-BE49-F238E27FC236}">
                <a16:creationId xmlns:a16="http://schemas.microsoft.com/office/drawing/2014/main" id="{5417CBBF-605A-9904-6F31-89BC19B28852}"/>
              </a:ext>
            </a:extLst>
          </p:cNvPr>
          <p:cNvSpPr txBox="1"/>
          <p:nvPr/>
        </p:nvSpPr>
        <p:spPr>
          <a:xfrm>
            <a:off x="3348018" y="3854962"/>
            <a:ext cx="2698044" cy="369332"/>
          </a:xfrm>
          <a:prstGeom prst="rect">
            <a:avLst/>
          </a:prstGeom>
          <a:noFill/>
        </p:spPr>
        <p:txBody>
          <a:bodyPr wrap="square" rtlCol="0">
            <a:spAutoFit/>
          </a:bodyPr>
          <a:lstStyle/>
          <a:p>
            <a:r>
              <a:rPr lang="en-IN" b="1" i="0" dirty="0">
                <a:solidFill>
                  <a:srgbClr val="6BC3EB"/>
                </a:solidFill>
                <a:effectLst/>
                <a:latin typeface="Söhne"/>
              </a:rPr>
              <a:t>Local Network:</a:t>
            </a:r>
            <a:endParaRPr lang="en-IN" dirty="0">
              <a:solidFill>
                <a:srgbClr val="6BC3E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48B7285B-0A7C-79E1-95D7-7F97A3BC2782}"/>
              </a:ext>
            </a:extLst>
          </p:cNvPr>
          <p:cNvSpPr/>
          <p:nvPr/>
        </p:nvSpPr>
        <p:spPr>
          <a:xfrm>
            <a:off x="477281" y="476181"/>
            <a:ext cx="1428750" cy="14287"/>
          </a:xfrm>
          <a:prstGeom prst="roundRect">
            <a:avLst>
              <a:gd name="adj" fmla="val -6400224"/>
            </a:avLst>
          </a:prstGeom>
          <a:solidFill>
            <a:srgbClr val="20175E"/>
          </a:solidFill>
          <a:ln/>
        </p:spPr>
        <p:txBody>
          <a:bodyPr/>
          <a:lstStyle/>
          <a:p>
            <a:endParaRPr lang="en-IN"/>
          </a:p>
        </p:txBody>
      </p:sp>
      <p:sp>
        <p:nvSpPr>
          <p:cNvPr id="3" name="Text 1">
            <a:extLst>
              <a:ext uri="{FF2B5EF4-FFF2-40B4-BE49-F238E27FC236}">
                <a16:creationId xmlns:a16="http://schemas.microsoft.com/office/drawing/2014/main" id="{A604BD51-7160-B8E5-EAE2-096F083BC532}"/>
              </a:ext>
            </a:extLst>
          </p:cNvPr>
          <p:cNvSpPr/>
          <p:nvPr/>
        </p:nvSpPr>
        <p:spPr>
          <a:xfrm>
            <a:off x="475363" y="542925"/>
            <a:ext cx="1996903" cy="210432"/>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ea typeface="Poppins" pitchFamily="34" charset="-122"/>
                <a:cs typeface="Poppins" pitchFamily="34" charset="-120"/>
              </a:rPr>
              <a:t>JUSTIFICATION OF PAYMENT</a:t>
            </a:r>
            <a:endParaRPr lang="en-US" sz="900" dirty="0"/>
          </a:p>
        </p:txBody>
      </p:sp>
      <p:sp>
        <p:nvSpPr>
          <p:cNvPr id="4" name="Text 2">
            <a:extLst>
              <a:ext uri="{FF2B5EF4-FFF2-40B4-BE49-F238E27FC236}">
                <a16:creationId xmlns:a16="http://schemas.microsoft.com/office/drawing/2014/main" id="{BF7B5B02-C7DF-9130-9009-F5384C2F441C}"/>
              </a:ext>
            </a:extLst>
          </p:cNvPr>
          <p:cNvSpPr/>
          <p:nvPr/>
        </p:nvSpPr>
        <p:spPr>
          <a:xfrm>
            <a:off x="403147" y="1455718"/>
            <a:ext cx="8301829" cy="793177"/>
          </a:xfrm>
          <a:prstGeom prst="roundRect">
            <a:avLst>
              <a:gd name="adj" fmla="val -174545"/>
            </a:avLst>
          </a:prstGeom>
          <a:solidFill>
            <a:srgbClr val="000000">
              <a:alpha val="0"/>
            </a:srgbClr>
          </a:solidFill>
          <a:ln w="21167">
            <a:solidFill>
              <a:srgbClr val="6BC3EB"/>
            </a:solidFill>
          </a:ln>
        </p:spPr>
        <p:txBody>
          <a:bodyPr wrap="square" lIns="461213" tIns="61846" rIns="461213" bIns="61846" rtlCol="0" anchor="ctr"/>
          <a:lstStyle/>
          <a:p>
            <a:pPr algn="ctr">
              <a:lnSpc>
                <a:spcPts val="1800"/>
              </a:lnSpc>
            </a:pPr>
            <a:endParaRPr lang="en-US" sz="1200" dirty="0"/>
          </a:p>
        </p:txBody>
      </p:sp>
      <p:sp>
        <p:nvSpPr>
          <p:cNvPr id="5" name="Shape 3">
            <a:extLst>
              <a:ext uri="{FF2B5EF4-FFF2-40B4-BE49-F238E27FC236}">
                <a16:creationId xmlns:a16="http://schemas.microsoft.com/office/drawing/2014/main" id="{94584DDD-28DC-D1EB-EFBA-A32233FE3211}"/>
              </a:ext>
            </a:extLst>
          </p:cNvPr>
          <p:cNvSpPr/>
          <p:nvPr/>
        </p:nvSpPr>
        <p:spPr>
          <a:xfrm>
            <a:off x="403147" y="2814914"/>
            <a:ext cx="8301829" cy="793177"/>
          </a:xfrm>
          <a:prstGeom prst="roundRect">
            <a:avLst>
              <a:gd name="adj" fmla="val -174545"/>
            </a:avLst>
          </a:prstGeom>
          <a:solidFill>
            <a:srgbClr val="000000">
              <a:alpha val="0"/>
            </a:srgbClr>
          </a:solidFill>
          <a:ln w="21167">
            <a:solidFill>
              <a:srgbClr val="6BC3EB"/>
            </a:solidFill>
            <a:prstDash val="solid"/>
          </a:ln>
        </p:spPr>
        <p:txBody>
          <a:bodyPr/>
          <a:lstStyle/>
          <a:p>
            <a:endParaRPr lang="en-IN"/>
          </a:p>
        </p:txBody>
      </p:sp>
      <p:sp>
        <p:nvSpPr>
          <p:cNvPr id="6" name="Shape 4">
            <a:extLst>
              <a:ext uri="{FF2B5EF4-FFF2-40B4-BE49-F238E27FC236}">
                <a16:creationId xmlns:a16="http://schemas.microsoft.com/office/drawing/2014/main" id="{01FFB1EE-E5FD-67A9-4909-D247281F2D7A}"/>
              </a:ext>
            </a:extLst>
          </p:cNvPr>
          <p:cNvSpPr/>
          <p:nvPr/>
        </p:nvSpPr>
        <p:spPr>
          <a:xfrm>
            <a:off x="406069" y="4172109"/>
            <a:ext cx="8301829" cy="793177"/>
          </a:xfrm>
          <a:prstGeom prst="roundRect">
            <a:avLst>
              <a:gd name="adj" fmla="val -174545"/>
            </a:avLst>
          </a:prstGeom>
          <a:solidFill>
            <a:srgbClr val="000000">
              <a:alpha val="0"/>
            </a:srgbClr>
          </a:solidFill>
          <a:ln w="21167">
            <a:solidFill>
              <a:srgbClr val="6BC3EB"/>
            </a:solidFill>
            <a:prstDash val="solid"/>
          </a:ln>
        </p:spPr>
        <p:txBody>
          <a:bodyPr/>
          <a:lstStyle/>
          <a:p>
            <a:endParaRPr lang="en-IN"/>
          </a:p>
        </p:txBody>
      </p:sp>
      <p:sp>
        <p:nvSpPr>
          <p:cNvPr id="7" name="Text 5">
            <a:extLst>
              <a:ext uri="{FF2B5EF4-FFF2-40B4-BE49-F238E27FC236}">
                <a16:creationId xmlns:a16="http://schemas.microsoft.com/office/drawing/2014/main" id="{A920BEB8-2C50-65E6-CF4A-1834BEA7DE61}"/>
              </a:ext>
            </a:extLst>
          </p:cNvPr>
          <p:cNvSpPr/>
          <p:nvPr/>
        </p:nvSpPr>
        <p:spPr>
          <a:xfrm>
            <a:off x="460122" y="4233144"/>
            <a:ext cx="8229600" cy="692227"/>
          </a:xfrm>
          <a:prstGeom prst="rect">
            <a:avLst/>
          </a:prstGeom>
          <a:noFill/>
          <a:ln/>
        </p:spPr>
        <p:txBody>
          <a:bodyPr wrap="square" lIns="0" tIns="0" rIns="0" bIns="0" rtlCol="0" anchor="t"/>
          <a:lstStyle/>
          <a:p>
            <a:pPr algn="l">
              <a:lnSpc>
                <a:spcPts val="1800"/>
              </a:lnSpc>
            </a:pPr>
            <a:r>
              <a:rPr lang="en-US" sz="1200" b="0" i="0" dirty="0">
                <a:solidFill>
                  <a:schemeClr val="bg1">
                    <a:lumMod val="50000"/>
                  </a:schemeClr>
                </a:solidFill>
                <a:effectLst/>
                <a:latin typeface="Merriweather" panose="00000500000000000000" pitchFamily="2" charset="0"/>
              </a:rPr>
              <a:t>College students are motivated to pay for </a:t>
            </a:r>
            <a:r>
              <a:rPr lang="en-US" sz="1200" b="0" i="0" dirty="0" err="1">
                <a:solidFill>
                  <a:schemeClr val="bg1">
                    <a:lumMod val="50000"/>
                  </a:schemeClr>
                </a:solidFill>
                <a:effectLst/>
                <a:latin typeface="Merriweather" panose="00000500000000000000" pitchFamily="2" charset="0"/>
              </a:rPr>
              <a:t>PeerHire's</a:t>
            </a:r>
            <a:r>
              <a:rPr lang="en-US" sz="1200" b="0" i="0" dirty="0">
                <a:solidFill>
                  <a:schemeClr val="bg1">
                    <a:lumMod val="50000"/>
                  </a:schemeClr>
                </a:solidFill>
                <a:effectLst/>
                <a:latin typeface="Merriweather" panose="00000500000000000000" pitchFamily="2" charset="0"/>
              </a:rPr>
              <a:t> services as it not only provides access to reliable freelancers but also allows them to support fellow students by hiring their services. This reciprocal arrangement enhances the sense of community and justifies the cost.</a:t>
            </a:r>
            <a:endParaRPr lang="en-US" sz="1200" dirty="0">
              <a:solidFill>
                <a:schemeClr val="bg1">
                  <a:lumMod val="50000"/>
                </a:schemeClr>
              </a:solidFill>
              <a:latin typeface="Merriweather" panose="00000500000000000000" pitchFamily="2" charset="0"/>
            </a:endParaRPr>
          </a:p>
        </p:txBody>
      </p:sp>
      <p:sp>
        <p:nvSpPr>
          <p:cNvPr id="8" name="Text 6">
            <a:extLst>
              <a:ext uri="{FF2B5EF4-FFF2-40B4-BE49-F238E27FC236}">
                <a16:creationId xmlns:a16="http://schemas.microsoft.com/office/drawing/2014/main" id="{9D5A594A-A831-9049-D511-99B06289375E}"/>
              </a:ext>
            </a:extLst>
          </p:cNvPr>
          <p:cNvSpPr/>
          <p:nvPr/>
        </p:nvSpPr>
        <p:spPr>
          <a:xfrm>
            <a:off x="453402" y="2849791"/>
            <a:ext cx="8229600" cy="457200"/>
          </a:xfrm>
          <a:prstGeom prst="rect">
            <a:avLst/>
          </a:prstGeom>
          <a:noFill/>
          <a:ln/>
        </p:spPr>
        <p:txBody>
          <a:bodyPr wrap="square" lIns="0" tIns="0" rIns="0" bIns="0" rtlCol="0" anchor="t"/>
          <a:lstStyle/>
          <a:p>
            <a:pPr algn="l">
              <a:lnSpc>
                <a:spcPts val="1800"/>
              </a:lnSpc>
            </a:pPr>
            <a:r>
              <a:rPr lang="en-US" sz="1200" b="0" i="0" dirty="0" err="1">
                <a:solidFill>
                  <a:schemeClr val="bg1">
                    <a:lumMod val="50000"/>
                  </a:schemeClr>
                </a:solidFill>
                <a:effectLst/>
                <a:latin typeface="Merriweather" panose="00000500000000000000" pitchFamily="2" charset="0"/>
              </a:rPr>
              <a:t>PeerHire's</a:t>
            </a:r>
            <a:r>
              <a:rPr lang="en-US" sz="1200" b="0" i="0" dirty="0">
                <a:solidFill>
                  <a:schemeClr val="bg1">
                    <a:lumMod val="50000"/>
                  </a:schemeClr>
                </a:solidFill>
                <a:effectLst/>
                <a:latin typeface="Merriweather" panose="00000500000000000000" pitchFamily="2" charset="0"/>
              </a:rPr>
              <a:t> unique selling point lies in its commission rates, charging only 5-10% of the total project cost. This competitive rate ensures that both service providers and clients retain a significant portion of their earnings, making the platform financially attractive.</a:t>
            </a:r>
            <a:endParaRPr lang="en-US" sz="1200" dirty="0">
              <a:solidFill>
                <a:schemeClr val="bg1">
                  <a:lumMod val="50000"/>
                </a:schemeClr>
              </a:solidFill>
              <a:latin typeface="Merriweather" panose="00000500000000000000" pitchFamily="2" charset="0"/>
            </a:endParaRPr>
          </a:p>
        </p:txBody>
      </p:sp>
      <p:sp>
        <p:nvSpPr>
          <p:cNvPr id="9" name="Text 7">
            <a:extLst>
              <a:ext uri="{FF2B5EF4-FFF2-40B4-BE49-F238E27FC236}">
                <a16:creationId xmlns:a16="http://schemas.microsoft.com/office/drawing/2014/main" id="{44F85F72-DD3D-712E-814B-1F0B6AFC4DDE}"/>
              </a:ext>
            </a:extLst>
          </p:cNvPr>
          <p:cNvSpPr/>
          <p:nvPr/>
        </p:nvSpPr>
        <p:spPr>
          <a:xfrm>
            <a:off x="460122" y="1486797"/>
            <a:ext cx="8229600" cy="457200"/>
          </a:xfrm>
          <a:prstGeom prst="rect">
            <a:avLst/>
          </a:prstGeom>
          <a:noFill/>
          <a:ln/>
        </p:spPr>
        <p:txBody>
          <a:bodyPr wrap="square" lIns="0" tIns="0" rIns="0" bIns="0" rtlCol="0" anchor="t"/>
          <a:lstStyle/>
          <a:p>
            <a:pPr algn="l">
              <a:lnSpc>
                <a:spcPts val="1800"/>
              </a:lnSpc>
            </a:pPr>
            <a:r>
              <a:rPr lang="en-US" sz="1200" b="0" i="0" dirty="0">
                <a:solidFill>
                  <a:schemeClr val="bg1">
                    <a:lumMod val="50000"/>
                  </a:schemeClr>
                </a:solidFill>
                <a:effectLst/>
                <a:latin typeface="Merriweather" panose="00000500000000000000" pitchFamily="2" charset="0"/>
              </a:rPr>
              <a:t>Customers are willing to pay for </a:t>
            </a:r>
            <a:r>
              <a:rPr lang="en-US" sz="1200" b="0" i="0" dirty="0" err="1">
                <a:solidFill>
                  <a:schemeClr val="bg1">
                    <a:lumMod val="50000"/>
                  </a:schemeClr>
                </a:solidFill>
                <a:effectLst/>
                <a:latin typeface="Merriweather" panose="00000500000000000000" pitchFamily="2" charset="0"/>
              </a:rPr>
              <a:t>PeerHire's</a:t>
            </a:r>
            <a:r>
              <a:rPr lang="en-US" sz="1200" b="0" i="0" dirty="0">
                <a:solidFill>
                  <a:schemeClr val="bg1">
                    <a:lumMod val="50000"/>
                  </a:schemeClr>
                </a:solidFill>
                <a:effectLst/>
                <a:latin typeface="Merriweather" panose="00000500000000000000" pitchFamily="2" charset="0"/>
              </a:rPr>
              <a:t> solution because it offers a secure environment where freelancers and clients share a common college background. This familiarity mitigates concerns about hiring unknown freelancers.</a:t>
            </a:r>
            <a:endParaRPr lang="en-US" sz="1200" dirty="0">
              <a:solidFill>
                <a:schemeClr val="bg1">
                  <a:lumMod val="50000"/>
                </a:schemeClr>
              </a:solidFill>
              <a:latin typeface="Merriweather" panose="00000500000000000000" pitchFamily="2" charset="0"/>
            </a:endParaRPr>
          </a:p>
        </p:txBody>
      </p:sp>
      <p:sp>
        <p:nvSpPr>
          <p:cNvPr id="10" name="TextBox 9">
            <a:extLst>
              <a:ext uri="{FF2B5EF4-FFF2-40B4-BE49-F238E27FC236}">
                <a16:creationId xmlns:a16="http://schemas.microsoft.com/office/drawing/2014/main" id="{678C8B0B-4182-F890-CEAB-1C49A1E91E23}"/>
              </a:ext>
            </a:extLst>
          </p:cNvPr>
          <p:cNvSpPr txBox="1"/>
          <p:nvPr/>
        </p:nvSpPr>
        <p:spPr>
          <a:xfrm>
            <a:off x="633836" y="1008162"/>
            <a:ext cx="2137252" cy="369332"/>
          </a:xfrm>
          <a:prstGeom prst="rect">
            <a:avLst/>
          </a:prstGeom>
          <a:noFill/>
        </p:spPr>
        <p:txBody>
          <a:bodyPr wrap="none" rtlCol="0">
            <a:spAutoFit/>
          </a:bodyPr>
          <a:lstStyle/>
          <a:p>
            <a:r>
              <a:rPr lang="en-IN" b="1" i="0" dirty="0">
                <a:solidFill>
                  <a:srgbClr val="6BC3EB"/>
                </a:solidFill>
                <a:effectLst/>
                <a:latin typeface="Söhne"/>
              </a:rPr>
              <a:t>Trust and Familiarity</a:t>
            </a:r>
            <a:endParaRPr lang="en-IN" dirty="0">
              <a:solidFill>
                <a:srgbClr val="6BC3EB"/>
              </a:solidFill>
            </a:endParaRPr>
          </a:p>
        </p:txBody>
      </p:sp>
      <p:sp>
        <p:nvSpPr>
          <p:cNvPr id="11" name="TextBox 10">
            <a:extLst>
              <a:ext uri="{FF2B5EF4-FFF2-40B4-BE49-F238E27FC236}">
                <a16:creationId xmlns:a16="http://schemas.microsoft.com/office/drawing/2014/main" id="{39BB36CD-F0EA-46F4-68EB-EB39295C6545}"/>
              </a:ext>
            </a:extLst>
          </p:cNvPr>
          <p:cNvSpPr txBox="1"/>
          <p:nvPr/>
        </p:nvSpPr>
        <p:spPr>
          <a:xfrm>
            <a:off x="650091" y="2384276"/>
            <a:ext cx="2565959" cy="369332"/>
          </a:xfrm>
          <a:prstGeom prst="rect">
            <a:avLst/>
          </a:prstGeom>
          <a:noFill/>
        </p:spPr>
        <p:txBody>
          <a:bodyPr wrap="none" rtlCol="0">
            <a:spAutoFit/>
          </a:bodyPr>
          <a:lstStyle/>
          <a:p>
            <a:r>
              <a:rPr lang="en-IN" b="1" i="0" dirty="0">
                <a:solidFill>
                  <a:srgbClr val="6BC3EB"/>
                </a:solidFill>
                <a:effectLst/>
                <a:latin typeface="Söhne"/>
              </a:rPr>
              <a:t>Lower Commission Rates</a:t>
            </a:r>
            <a:endParaRPr lang="en-IN" dirty="0">
              <a:solidFill>
                <a:srgbClr val="6BC3EB"/>
              </a:solidFill>
            </a:endParaRPr>
          </a:p>
        </p:txBody>
      </p:sp>
      <p:sp>
        <p:nvSpPr>
          <p:cNvPr id="12" name="TextBox 11">
            <a:extLst>
              <a:ext uri="{FF2B5EF4-FFF2-40B4-BE49-F238E27FC236}">
                <a16:creationId xmlns:a16="http://schemas.microsoft.com/office/drawing/2014/main" id="{BD095CCE-7087-937A-8D29-8717C038B16E}"/>
              </a:ext>
            </a:extLst>
          </p:cNvPr>
          <p:cNvSpPr txBox="1"/>
          <p:nvPr/>
        </p:nvSpPr>
        <p:spPr>
          <a:xfrm>
            <a:off x="659360" y="3789528"/>
            <a:ext cx="1628907" cy="369332"/>
          </a:xfrm>
          <a:prstGeom prst="rect">
            <a:avLst/>
          </a:prstGeom>
          <a:noFill/>
        </p:spPr>
        <p:txBody>
          <a:bodyPr wrap="none" rtlCol="0">
            <a:spAutoFit/>
          </a:bodyPr>
          <a:lstStyle/>
          <a:p>
            <a:r>
              <a:rPr lang="en-IN" b="1" i="0" dirty="0">
                <a:solidFill>
                  <a:srgbClr val="6BC3EB"/>
                </a:solidFill>
                <a:effectLst/>
                <a:latin typeface="Söhne"/>
              </a:rPr>
              <a:t>Mutual Benefit</a:t>
            </a:r>
            <a:endParaRPr lang="en-IN" dirty="0">
              <a:solidFill>
                <a:srgbClr val="6BC3EB"/>
              </a:solidFill>
            </a:endParaRPr>
          </a:p>
        </p:txBody>
      </p:sp>
      <p:sp>
        <p:nvSpPr>
          <p:cNvPr id="13" name="Text 7">
            <a:extLst>
              <a:ext uri="{FF2B5EF4-FFF2-40B4-BE49-F238E27FC236}">
                <a16:creationId xmlns:a16="http://schemas.microsoft.com/office/drawing/2014/main" id="{950E4433-4ED5-507C-5E8E-2300DD744F43}"/>
              </a:ext>
            </a:extLst>
          </p:cNvPr>
          <p:cNvSpPr/>
          <p:nvPr/>
        </p:nvSpPr>
        <p:spPr>
          <a:xfrm>
            <a:off x="412417" y="3914076"/>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
        <p:nvSpPr>
          <p:cNvPr id="14" name="Text 7">
            <a:extLst>
              <a:ext uri="{FF2B5EF4-FFF2-40B4-BE49-F238E27FC236}">
                <a16:creationId xmlns:a16="http://schemas.microsoft.com/office/drawing/2014/main" id="{96167612-1975-D05A-13E2-55A9548693E3}"/>
              </a:ext>
            </a:extLst>
          </p:cNvPr>
          <p:cNvSpPr/>
          <p:nvPr/>
        </p:nvSpPr>
        <p:spPr>
          <a:xfrm>
            <a:off x="411966" y="2500312"/>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
        <p:nvSpPr>
          <p:cNvPr id="15" name="Text 7">
            <a:extLst>
              <a:ext uri="{FF2B5EF4-FFF2-40B4-BE49-F238E27FC236}">
                <a16:creationId xmlns:a16="http://schemas.microsoft.com/office/drawing/2014/main" id="{B2F055AB-E6AD-9271-087C-CF044F052366}"/>
              </a:ext>
            </a:extLst>
          </p:cNvPr>
          <p:cNvSpPr/>
          <p:nvPr/>
        </p:nvSpPr>
        <p:spPr>
          <a:xfrm>
            <a:off x="411967" y="1121391"/>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Tree>
    <p:extLst>
      <p:ext uri="{BB962C8B-B14F-4D97-AF65-F5344CB8AC3E}">
        <p14:creationId xmlns:p14="http://schemas.microsoft.com/office/powerpoint/2010/main" val="200990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7281" y="476181"/>
            <a:ext cx="1428750" cy="14287"/>
          </a:xfrm>
          <a:prstGeom prst="roundRect">
            <a:avLst>
              <a:gd name="adj" fmla="val -6400224"/>
            </a:avLst>
          </a:prstGeom>
          <a:solidFill>
            <a:srgbClr val="20175E"/>
          </a:solidFill>
          <a:ln/>
        </p:spPr>
        <p:txBody>
          <a:bodyPr/>
          <a:lstStyle/>
          <a:p>
            <a:endParaRPr lang="en-IN"/>
          </a:p>
        </p:txBody>
      </p:sp>
      <p:sp>
        <p:nvSpPr>
          <p:cNvPr id="4" name="Text 1"/>
          <p:cNvSpPr/>
          <p:nvPr/>
        </p:nvSpPr>
        <p:spPr>
          <a:xfrm>
            <a:off x="475364" y="542925"/>
            <a:ext cx="1828800" cy="137145"/>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ea typeface="Poppins" pitchFamily="34" charset="-122"/>
                <a:cs typeface="Poppins" pitchFamily="34" charset="-120"/>
              </a:rPr>
              <a:t>MARKET POTENTIAL</a:t>
            </a:r>
            <a:endParaRPr lang="en-US" sz="900" dirty="0"/>
          </a:p>
        </p:txBody>
      </p:sp>
      <p:sp>
        <p:nvSpPr>
          <p:cNvPr id="5" name="Text 2"/>
          <p:cNvSpPr/>
          <p:nvPr/>
        </p:nvSpPr>
        <p:spPr>
          <a:xfrm>
            <a:off x="303573" y="3034560"/>
            <a:ext cx="8301829" cy="523875"/>
          </a:xfrm>
          <a:prstGeom prst="roundRect">
            <a:avLst>
              <a:gd name="adj" fmla="val -174545"/>
            </a:avLst>
          </a:prstGeom>
          <a:solidFill>
            <a:srgbClr val="000000">
              <a:alpha val="0"/>
            </a:srgbClr>
          </a:solidFill>
          <a:ln w="21167">
            <a:solidFill>
              <a:srgbClr val="6BC3EB"/>
            </a:solidFill>
          </a:ln>
        </p:spPr>
        <p:txBody>
          <a:bodyPr wrap="square" lIns="461213" tIns="61846" rIns="461213" bIns="61846" rtlCol="0" anchor="ctr"/>
          <a:lstStyle/>
          <a:p>
            <a:pPr algn="ctr">
              <a:lnSpc>
                <a:spcPts val="1800"/>
              </a:lnSpc>
            </a:pPr>
            <a:endParaRPr lang="en-US" sz="1200" dirty="0"/>
          </a:p>
        </p:txBody>
      </p:sp>
      <p:sp>
        <p:nvSpPr>
          <p:cNvPr id="6" name="Shape 3"/>
          <p:cNvSpPr/>
          <p:nvPr/>
        </p:nvSpPr>
        <p:spPr>
          <a:xfrm>
            <a:off x="310293" y="3703939"/>
            <a:ext cx="8301829" cy="523875"/>
          </a:xfrm>
          <a:prstGeom prst="roundRect">
            <a:avLst>
              <a:gd name="adj" fmla="val -174545"/>
            </a:avLst>
          </a:prstGeom>
          <a:solidFill>
            <a:srgbClr val="000000">
              <a:alpha val="0"/>
            </a:srgbClr>
          </a:solidFill>
          <a:ln w="21167">
            <a:solidFill>
              <a:srgbClr val="6BC3EB"/>
            </a:solidFill>
            <a:prstDash val="solid"/>
          </a:ln>
        </p:spPr>
        <p:txBody>
          <a:bodyPr/>
          <a:lstStyle/>
          <a:p>
            <a:endParaRPr lang="en-IN"/>
          </a:p>
        </p:txBody>
      </p:sp>
      <p:sp>
        <p:nvSpPr>
          <p:cNvPr id="7" name="Shape 4"/>
          <p:cNvSpPr/>
          <p:nvPr/>
        </p:nvSpPr>
        <p:spPr>
          <a:xfrm>
            <a:off x="306495" y="4352282"/>
            <a:ext cx="8301829" cy="523875"/>
          </a:xfrm>
          <a:prstGeom prst="roundRect">
            <a:avLst>
              <a:gd name="adj" fmla="val -174545"/>
            </a:avLst>
          </a:prstGeom>
          <a:solidFill>
            <a:srgbClr val="000000">
              <a:alpha val="0"/>
            </a:srgbClr>
          </a:solidFill>
          <a:ln w="21167">
            <a:solidFill>
              <a:srgbClr val="6BC3EB"/>
            </a:solidFill>
            <a:prstDash val="solid"/>
          </a:ln>
        </p:spPr>
        <p:txBody>
          <a:bodyPr/>
          <a:lstStyle/>
          <a:p>
            <a:endParaRPr lang="en-IN"/>
          </a:p>
        </p:txBody>
      </p:sp>
      <p:sp>
        <p:nvSpPr>
          <p:cNvPr id="8" name="Text 5"/>
          <p:cNvSpPr/>
          <p:nvPr/>
        </p:nvSpPr>
        <p:spPr>
          <a:xfrm>
            <a:off x="360548" y="4354283"/>
            <a:ext cx="8229600" cy="457200"/>
          </a:xfrm>
          <a:prstGeom prst="rect">
            <a:avLst/>
          </a:prstGeom>
          <a:noFill/>
          <a:ln/>
        </p:spPr>
        <p:txBody>
          <a:bodyPr wrap="square" lIns="0" tIns="0" rIns="0" bIns="0" rtlCol="0" anchor="t"/>
          <a:lstStyle/>
          <a:p>
            <a:pPr algn="l">
              <a:lnSpc>
                <a:spcPts val="1800"/>
              </a:lnSpc>
            </a:pPr>
            <a:r>
              <a:rPr lang="en-US" sz="1200" b="1" dirty="0">
                <a:solidFill>
                  <a:srgbClr val="747788"/>
                </a:solidFill>
                <a:latin typeface="Merriweather" pitchFamily="34" charset="0"/>
                <a:ea typeface="Merriweather" pitchFamily="34" charset="-122"/>
                <a:cs typeface="Merriweather" pitchFamily="34" charset="-120"/>
              </a:rPr>
              <a:t>Market research indicates a strong demand for affordable, reliable, and community-focused freelance platforms like PeerHire.</a:t>
            </a:r>
            <a:endParaRPr lang="en-US" sz="1200" dirty="0"/>
          </a:p>
        </p:txBody>
      </p:sp>
      <p:sp>
        <p:nvSpPr>
          <p:cNvPr id="9" name="Text 6"/>
          <p:cNvSpPr/>
          <p:nvPr/>
        </p:nvSpPr>
        <p:spPr>
          <a:xfrm>
            <a:off x="360548" y="3738816"/>
            <a:ext cx="8229600" cy="457200"/>
          </a:xfrm>
          <a:prstGeom prst="rect">
            <a:avLst/>
          </a:prstGeom>
          <a:noFill/>
          <a:ln/>
        </p:spPr>
        <p:txBody>
          <a:bodyPr wrap="square" lIns="0" tIns="0" rIns="0" bIns="0" rtlCol="0" anchor="t"/>
          <a:lstStyle/>
          <a:p>
            <a:pPr algn="l">
              <a:lnSpc>
                <a:spcPts val="1800"/>
              </a:lnSpc>
            </a:pPr>
            <a:r>
              <a:rPr lang="en-US" sz="1200" b="1" dirty="0">
                <a:solidFill>
                  <a:srgbClr val="747788"/>
                </a:solidFill>
                <a:latin typeface="Merriweather" pitchFamily="34" charset="0"/>
                <a:ea typeface="Merriweather" pitchFamily="34" charset="-122"/>
                <a:cs typeface="Merriweather" pitchFamily="34" charset="-120"/>
              </a:rPr>
              <a:t>The freelance market is growing rapidly, with an increasing number of businesses and individuals seeking freelancers for various services.</a:t>
            </a:r>
            <a:endParaRPr lang="en-US" sz="1200" dirty="0"/>
          </a:p>
        </p:txBody>
      </p:sp>
      <p:sp>
        <p:nvSpPr>
          <p:cNvPr id="10" name="Text 7"/>
          <p:cNvSpPr/>
          <p:nvPr/>
        </p:nvSpPr>
        <p:spPr>
          <a:xfrm>
            <a:off x="360548" y="3065639"/>
            <a:ext cx="8229600" cy="457200"/>
          </a:xfrm>
          <a:prstGeom prst="rect">
            <a:avLst/>
          </a:prstGeom>
          <a:noFill/>
          <a:ln/>
        </p:spPr>
        <p:txBody>
          <a:bodyPr wrap="square" lIns="0" tIns="0" rIns="0" bIns="0" rtlCol="0" anchor="t"/>
          <a:lstStyle/>
          <a:p>
            <a:pPr algn="l">
              <a:lnSpc>
                <a:spcPts val="1800"/>
              </a:lnSpc>
            </a:pPr>
            <a:r>
              <a:rPr lang="en-US" sz="1200" b="1" dirty="0">
                <a:solidFill>
                  <a:srgbClr val="747788"/>
                </a:solidFill>
                <a:latin typeface="Merriweather" pitchFamily="34" charset="0"/>
                <a:ea typeface="Merriweather" pitchFamily="34" charset="-122"/>
                <a:cs typeface="Merriweather" pitchFamily="34" charset="-120"/>
              </a:rPr>
              <a:t>College students represent a significant portion of the freelance market, offering diverse skills and cost-effective services.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6161" y="477488"/>
            <a:ext cx="8229600" cy="342900"/>
          </a:xfrm>
          <a:prstGeom prst="rect">
            <a:avLst/>
          </a:prstGeom>
          <a:noFill/>
          <a:ln/>
        </p:spPr>
        <p:txBody>
          <a:bodyPr wrap="square" lIns="0" tIns="0" rIns="0" bIns="0" rtlCol="0" anchor="t"/>
          <a:lstStyle/>
          <a:p>
            <a:pPr algn="l">
              <a:lnSpc>
                <a:spcPts val="2700"/>
              </a:lnSpc>
            </a:pPr>
            <a:r>
              <a:rPr lang="en-US" sz="1800" b="0" dirty="0">
                <a:solidFill>
                  <a:srgbClr val="151515"/>
                </a:solidFill>
                <a:latin typeface="Merriweather" pitchFamily="34" charset="0"/>
                <a:ea typeface="Merriweather" pitchFamily="34" charset="-122"/>
                <a:cs typeface="Merriweather" pitchFamily="34" charset="-120"/>
              </a:rPr>
              <a:t>Business model</a:t>
            </a:r>
            <a:endParaRPr lang="en-US" sz="1800" dirty="0"/>
          </a:p>
        </p:txBody>
      </p:sp>
      <p:sp>
        <p:nvSpPr>
          <p:cNvPr id="4" name="Text 1"/>
          <p:cNvSpPr/>
          <p:nvPr/>
        </p:nvSpPr>
        <p:spPr>
          <a:xfrm>
            <a:off x="476161" y="2299883"/>
            <a:ext cx="8229600" cy="2095500"/>
          </a:xfrm>
          <a:prstGeom prst="rect">
            <a:avLst/>
          </a:prstGeom>
          <a:noFill/>
          <a:ln/>
        </p:spPr>
        <p:txBody>
          <a:bodyPr wrap="square" lIns="0" tIns="0" rIns="0" bIns="0" rtlCol="0" anchor="t"/>
          <a:lstStyle/>
          <a:p>
            <a:pPr algn="l">
              <a:lnSpc>
                <a:spcPts val="2700"/>
              </a:lnSpc>
              <a:spcAft>
                <a:spcPts val="600"/>
              </a:spcAft>
            </a:pPr>
            <a:r>
              <a:rPr lang="en-US" sz="1800" b="0" dirty="0">
                <a:solidFill>
                  <a:srgbClr val="747788"/>
                </a:solidFill>
                <a:latin typeface="Merriweather" pitchFamily="34" charset="0"/>
                <a:ea typeface="Merriweather" pitchFamily="34" charset="-122"/>
                <a:cs typeface="Merriweather" pitchFamily="34" charset="-120"/>
              </a:rPr>
              <a:t>PeerHire generates revenue through a commission fee of 5-10% on each project completed on the platform.</a:t>
            </a:r>
            <a:endParaRPr lang="en-US" sz="1200" dirty="0"/>
          </a:p>
          <a:p>
            <a:pPr algn="l">
              <a:lnSpc>
                <a:spcPts val="1800"/>
              </a:lnSpc>
              <a:spcAft>
                <a:spcPts val="600"/>
              </a:spcAft>
            </a:pPr>
            <a:endParaRPr lang="en-US" sz="1200" dirty="0"/>
          </a:p>
          <a:p>
            <a:pPr algn="l">
              <a:lnSpc>
                <a:spcPts val="2700"/>
              </a:lnSpc>
              <a:spcAft>
                <a:spcPts val="600"/>
              </a:spcAft>
            </a:pPr>
            <a:r>
              <a:rPr lang="en-US" sz="1800" b="0" dirty="0">
                <a:solidFill>
                  <a:srgbClr val="747788"/>
                </a:solidFill>
                <a:latin typeface="Merriweather" pitchFamily="34" charset="0"/>
                <a:ea typeface="Merriweather" pitchFamily="34" charset="-122"/>
                <a:cs typeface="Merriweather" pitchFamily="34" charset="-120"/>
              </a:rPr>
              <a:t>As the platform scales, additional monetization opportunities can be explored, such as premium features or targeted advertising.</a:t>
            </a:r>
            <a:endParaRPr lang="en-US" sz="1200" dirty="0"/>
          </a:p>
        </p:txBody>
      </p:sp>
      <p:sp>
        <p:nvSpPr>
          <p:cNvPr id="5" name="Text 2"/>
          <p:cNvSpPr/>
          <p:nvPr/>
        </p:nvSpPr>
        <p:spPr>
          <a:xfrm>
            <a:off x="132941" y="2426538"/>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
        <p:nvSpPr>
          <p:cNvPr id="6" name="Text 3"/>
          <p:cNvSpPr/>
          <p:nvPr/>
        </p:nvSpPr>
        <p:spPr>
          <a:xfrm>
            <a:off x="129143" y="3485098"/>
            <a:ext cx="238125" cy="142875"/>
          </a:xfrm>
          <a:prstGeom prst="chevron">
            <a:avLst/>
          </a:prstGeom>
          <a:solidFill>
            <a:srgbClr val="6BC3EB"/>
          </a:solidFill>
          <a:ln/>
          <a:effectLst>
            <a:outerShdw blurRad="127000" dist="38100" dir="3600000" algn="bl" rotWithShape="0">
              <a:srgbClr val="000000">
                <a:alpha val="20000"/>
              </a:srgbClr>
            </a:outerShdw>
          </a:effectLst>
        </p:spPr>
        <p:txBody>
          <a:bodyPr wrap="square" lIns="13229" tIns="16867" rIns="13229" bIns="16867" rtlCol="0" anchor="ctr"/>
          <a:lstStyle/>
          <a:p>
            <a:pPr algn="ctr">
              <a:lnSpc>
                <a:spcPts val="1800"/>
              </a:lnSpc>
            </a:pP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4" name="Image 0" descr="https://images.unsplash.com/photo-1527576539890-dfa815648363?ixlib=rb-1.2.1&amp;q=80&amp;fm=jpg&amp;crop=entropy&amp;cs=tinysrgb&amp;w=1080&amp;fit=max&amp;ixid=eyJhcHBfaWQiOjIxMjIyfQ"/>
          <p:cNvPicPr>
            <a:picLocks noChangeAspect="1"/>
          </p:cNvPicPr>
          <p:nvPr/>
        </p:nvPicPr>
        <p:blipFill>
          <a:blip r:embed="rId3"/>
          <a:srcRect/>
          <a:stretch/>
        </p:blipFill>
        <p:spPr>
          <a:xfrm>
            <a:off x="6287420" y="0"/>
            <a:ext cx="2857500" cy="5143500"/>
          </a:xfrm>
          <a:prstGeom prst="rect">
            <a:avLst/>
          </a:prstGeom>
        </p:spPr>
      </p:pic>
      <p:sp>
        <p:nvSpPr>
          <p:cNvPr id="5" name="Shape 1"/>
          <p:cNvSpPr/>
          <p:nvPr/>
        </p:nvSpPr>
        <p:spPr>
          <a:xfrm>
            <a:off x="477281" y="476181"/>
            <a:ext cx="1428750" cy="14287"/>
          </a:xfrm>
          <a:prstGeom prst="roundRect">
            <a:avLst>
              <a:gd name="adj" fmla="val -6400224"/>
            </a:avLst>
          </a:prstGeom>
          <a:solidFill>
            <a:srgbClr val="20175E"/>
          </a:solidFill>
          <a:ln/>
        </p:spPr>
        <p:txBody>
          <a:bodyPr/>
          <a:lstStyle/>
          <a:p>
            <a:endParaRPr lang="en-IN"/>
          </a:p>
        </p:txBody>
      </p:sp>
      <p:sp>
        <p:nvSpPr>
          <p:cNvPr id="6" name="Text 2"/>
          <p:cNvSpPr/>
          <p:nvPr/>
        </p:nvSpPr>
        <p:spPr>
          <a:xfrm>
            <a:off x="475364" y="542925"/>
            <a:ext cx="1828800" cy="137145"/>
          </a:xfrm>
          <a:prstGeom prst="rect">
            <a:avLst/>
          </a:prstGeom>
          <a:noFill/>
          <a:ln/>
        </p:spPr>
        <p:txBody>
          <a:bodyPr wrap="square" lIns="0" tIns="0" rIns="0" bIns="0" rtlCol="0" anchor="t"/>
          <a:lstStyle/>
          <a:p>
            <a:pPr algn="l">
              <a:lnSpc>
                <a:spcPts val="1080"/>
              </a:lnSpc>
            </a:pPr>
            <a:r>
              <a:rPr lang="en-US" sz="900" b="1" kern="0" spc="72" dirty="0">
                <a:solidFill>
                  <a:srgbClr val="20175E"/>
                </a:solidFill>
                <a:latin typeface="Poppins" pitchFamily="34" charset="0"/>
                <a:cs typeface="Poppins" pitchFamily="34" charset="-120"/>
              </a:rPr>
              <a:t>PROJECTS AND TASKS</a:t>
            </a:r>
            <a:endParaRPr lang="en-US" sz="900" dirty="0"/>
          </a:p>
        </p:txBody>
      </p:sp>
      <p:sp>
        <p:nvSpPr>
          <p:cNvPr id="9" name="Text 0">
            <a:extLst>
              <a:ext uri="{FF2B5EF4-FFF2-40B4-BE49-F238E27FC236}">
                <a16:creationId xmlns:a16="http://schemas.microsoft.com/office/drawing/2014/main" id="{5ADB928A-8F90-0ADB-24AD-32548A1B7355}"/>
              </a:ext>
            </a:extLst>
          </p:cNvPr>
          <p:cNvSpPr/>
          <p:nvPr/>
        </p:nvSpPr>
        <p:spPr>
          <a:xfrm>
            <a:off x="451986" y="2250134"/>
            <a:ext cx="5486400" cy="914400"/>
          </a:xfrm>
          <a:prstGeom prst="rect">
            <a:avLst/>
          </a:prstGeom>
          <a:noFill/>
          <a:ln/>
        </p:spPr>
        <p:txBody>
          <a:bodyPr wrap="square" lIns="0" tIns="0" rIns="0" bIns="0" rtlCol="0" anchor="b"/>
          <a:lstStyle/>
          <a:p>
            <a:pPr marL="190500" indent="-190500" algn="l">
              <a:lnSpc>
                <a:spcPts val="1800"/>
              </a:lnSpc>
              <a:buSzPct val="100000"/>
              <a:buChar char="•"/>
            </a:pPr>
            <a:r>
              <a:rPr lang="en-US" sz="1200" dirty="0">
                <a:solidFill>
                  <a:srgbClr val="747788"/>
                </a:solidFill>
                <a:latin typeface="Merriweather" pitchFamily="34" charset="0"/>
              </a:rPr>
              <a:t>Landing Page</a:t>
            </a:r>
            <a:endParaRPr lang="en-US" sz="1200" dirty="0"/>
          </a:p>
          <a:p>
            <a:pPr marL="190500" indent="-190500" algn="l">
              <a:lnSpc>
                <a:spcPts val="1800"/>
              </a:lnSpc>
              <a:buSzPct val="100000"/>
              <a:buChar char="•"/>
            </a:pPr>
            <a:r>
              <a:rPr lang="en-US" sz="1200" dirty="0">
                <a:solidFill>
                  <a:srgbClr val="747788"/>
                </a:solidFill>
                <a:latin typeface="Merriweather" pitchFamily="34" charset="0"/>
                <a:ea typeface="Merriweather" pitchFamily="34" charset="-122"/>
                <a:cs typeface="Merriweather" pitchFamily="34" charset="-120"/>
              </a:rPr>
              <a:t>Registration and Login</a:t>
            </a:r>
          </a:p>
          <a:p>
            <a:pPr marL="190500" indent="-190500" algn="l">
              <a:lnSpc>
                <a:spcPts val="1800"/>
              </a:lnSpc>
              <a:buSzPct val="100000"/>
              <a:buChar char="•"/>
            </a:pPr>
            <a:r>
              <a:rPr lang="en-US" sz="1200" dirty="0">
                <a:solidFill>
                  <a:srgbClr val="747788"/>
                </a:solidFill>
                <a:latin typeface="Merriweather" pitchFamily="34" charset="0"/>
                <a:ea typeface="Merriweather" pitchFamily="34" charset="-122"/>
                <a:cs typeface="Merriweather" pitchFamily="34" charset="-120"/>
              </a:rPr>
              <a:t>Dashboard</a:t>
            </a:r>
          </a:p>
          <a:p>
            <a:pPr marL="190500" indent="-190500" algn="l">
              <a:lnSpc>
                <a:spcPts val="1800"/>
              </a:lnSpc>
              <a:buSzPct val="100000"/>
              <a:buChar char="•"/>
            </a:pPr>
            <a:r>
              <a:rPr lang="en-US" sz="1200" dirty="0">
                <a:solidFill>
                  <a:srgbClr val="747788"/>
                </a:solidFill>
                <a:latin typeface="Merriweather" pitchFamily="34" charset="0"/>
              </a:rPr>
              <a:t>Project List and Creation</a:t>
            </a:r>
          </a:p>
          <a:p>
            <a:pPr marL="190500" indent="-190500" algn="l">
              <a:lnSpc>
                <a:spcPts val="1800"/>
              </a:lnSpc>
              <a:buSzPct val="100000"/>
              <a:buChar char="•"/>
            </a:pPr>
            <a:r>
              <a:rPr lang="en-US" sz="1200" dirty="0">
                <a:solidFill>
                  <a:srgbClr val="747788"/>
                </a:solidFill>
                <a:latin typeface="Merriweather" pitchFamily="34" charset="0"/>
              </a:rPr>
              <a:t>Bidding and Messaging</a:t>
            </a:r>
          </a:p>
          <a:p>
            <a:pPr marL="190500" indent="-190500" algn="l">
              <a:lnSpc>
                <a:spcPts val="1800"/>
              </a:lnSpc>
              <a:buSzPct val="100000"/>
              <a:buChar char="•"/>
            </a:pPr>
            <a:r>
              <a:rPr lang="en-US" sz="1200" dirty="0">
                <a:solidFill>
                  <a:srgbClr val="747788"/>
                </a:solidFill>
                <a:latin typeface="Merriweather" pitchFamily="34" charset="0"/>
              </a:rPr>
              <a:t>User Profiles and Managements</a:t>
            </a:r>
            <a:br>
              <a:rPr lang="en-US" sz="1200" dirty="0">
                <a:solidFill>
                  <a:srgbClr val="747788"/>
                </a:solidFill>
                <a:latin typeface="Merriweather" pitchFamily="34" charset="0"/>
              </a:rPr>
            </a:br>
            <a:r>
              <a:rPr lang="en-US" sz="1200" dirty="0">
                <a:solidFill>
                  <a:srgbClr val="747788"/>
                </a:solidFill>
                <a:latin typeface="Merriweather" pitchFamily="34" charset="0"/>
              </a:rPr>
              <a:t>Support, About and Policies</a:t>
            </a:r>
            <a:endParaRPr lang="en-US" sz="1200" dirty="0"/>
          </a:p>
        </p:txBody>
      </p:sp>
      <p:sp>
        <p:nvSpPr>
          <p:cNvPr id="10" name="Text 1">
            <a:extLst>
              <a:ext uri="{FF2B5EF4-FFF2-40B4-BE49-F238E27FC236}">
                <a16:creationId xmlns:a16="http://schemas.microsoft.com/office/drawing/2014/main" id="{10F798B4-9F1B-149E-0C8C-111F2C330915}"/>
              </a:ext>
            </a:extLst>
          </p:cNvPr>
          <p:cNvSpPr/>
          <p:nvPr/>
        </p:nvSpPr>
        <p:spPr>
          <a:xfrm>
            <a:off x="474072" y="1122202"/>
            <a:ext cx="5486400" cy="685800"/>
          </a:xfrm>
          <a:prstGeom prst="rect">
            <a:avLst/>
          </a:prstGeom>
          <a:noFill/>
          <a:ln/>
        </p:spPr>
        <p:txBody>
          <a:bodyPr wrap="square" lIns="0" tIns="0" rIns="0" bIns="0" rtlCol="0" anchor="t"/>
          <a:lstStyle/>
          <a:p>
            <a:pPr algn="l">
              <a:lnSpc>
                <a:spcPts val="2700"/>
              </a:lnSpc>
            </a:pPr>
            <a:r>
              <a:rPr lang="en-US" dirty="0">
                <a:solidFill>
                  <a:srgbClr val="6BC3EB"/>
                </a:solidFill>
                <a:latin typeface="Merriweather" pitchFamily="34" charset="0"/>
              </a:rPr>
              <a:t>Development of </a:t>
            </a:r>
            <a:r>
              <a:rPr lang="en-US" dirty="0" err="1">
                <a:solidFill>
                  <a:srgbClr val="6BC3EB"/>
                </a:solidFill>
                <a:latin typeface="Merriweather" pitchFamily="34" charset="0"/>
              </a:rPr>
              <a:t>PeerHire</a:t>
            </a:r>
            <a:r>
              <a:rPr lang="en-US" dirty="0">
                <a:solidFill>
                  <a:srgbClr val="6BC3EB"/>
                </a:solidFill>
                <a:latin typeface="Merriweather" pitchFamily="34" charset="0"/>
              </a:rPr>
              <a:t> Website</a:t>
            </a:r>
            <a:endParaRPr lang="en-US" sz="1800" dirty="0"/>
          </a:p>
        </p:txBody>
      </p:sp>
      <p:sp>
        <p:nvSpPr>
          <p:cNvPr id="11" name="Text 0">
            <a:extLst>
              <a:ext uri="{FF2B5EF4-FFF2-40B4-BE49-F238E27FC236}">
                <a16:creationId xmlns:a16="http://schemas.microsoft.com/office/drawing/2014/main" id="{F5AB8FA8-AF60-D1DE-086E-C8A13978376A}"/>
              </a:ext>
            </a:extLst>
          </p:cNvPr>
          <p:cNvSpPr/>
          <p:nvPr/>
        </p:nvSpPr>
        <p:spPr>
          <a:xfrm>
            <a:off x="477281" y="4123930"/>
            <a:ext cx="5486400" cy="914400"/>
          </a:xfrm>
          <a:prstGeom prst="rect">
            <a:avLst/>
          </a:prstGeom>
          <a:noFill/>
          <a:ln/>
        </p:spPr>
        <p:txBody>
          <a:bodyPr wrap="square" lIns="0" tIns="0" rIns="0" bIns="0" rtlCol="0" anchor="b"/>
          <a:lstStyle/>
          <a:p>
            <a:pPr marL="190500" indent="-190500" algn="l">
              <a:lnSpc>
                <a:spcPts val="1800"/>
              </a:lnSpc>
              <a:buSzPct val="100000"/>
              <a:buChar char="•"/>
            </a:pPr>
            <a:r>
              <a:rPr lang="en-US" sz="1200" dirty="0">
                <a:solidFill>
                  <a:srgbClr val="747788"/>
                </a:solidFill>
                <a:latin typeface="Merriweather" pitchFamily="34" charset="0"/>
                <a:ea typeface="Merriweather" pitchFamily="34" charset="-122"/>
                <a:cs typeface="Merriweather" pitchFamily="34" charset="-120"/>
              </a:rPr>
              <a:t>Establishing </a:t>
            </a:r>
            <a:r>
              <a:rPr lang="en-US" sz="1200" dirty="0" err="1">
                <a:solidFill>
                  <a:srgbClr val="747788"/>
                </a:solidFill>
                <a:latin typeface="Merriweather" pitchFamily="34" charset="0"/>
                <a:ea typeface="Merriweather" pitchFamily="34" charset="-122"/>
                <a:cs typeface="Merriweather" pitchFamily="34" charset="-120"/>
              </a:rPr>
              <a:t>PeerHire’s</a:t>
            </a:r>
            <a:r>
              <a:rPr lang="en-US" sz="1200" dirty="0">
                <a:solidFill>
                  <a:srgbClr val="747788"/>
                </a:solidFill>
                <a:latin typeface="Merriweather" pitchFamily="34" charset="0"/>
                <a:ea typeface="Merriweather" pitchFamily="34" charset="-122"/>
                <a:cs typeface="Merriweather" pitchFamily="34" charset="-120"/>
              </a:rPr>
              <a:t> Social Media Presence</a:t>
            </a:r>
          </a:p>
          <a:p>
            <a:pPr marL="190500" indent="-190500" algn="l">
              <a:lnSpc>
                <a:spcPts val="1800"/>
              </a:lnSpc>
              <a:buSzPct val="100000"/>
              <a:buChar char="•"/>
            </a:pPr>
            <a:r>
              <a:rPr lang="en-US" sz="1200" dirty="0">
                <a:solidFill>
                  <a:srgbClr val="747788"/>
                </a:solidFill>
                <a:latin typeface="Merriweather" pitchFamily="34" charset="0"/>
              </a:rPr>
              <a:t>Conducting Awareness Campaigns</a:t>
            </a:r>
            <a:endParaRPr lang="en-US" sz="1200" dirty="0"/>
          </a:p>
          <a:p>
            <a:pPr marL="190500" indent="-190500" algn="l">
              <a:lnSpc>
                <a:spcPts val="1800"/>
              </a:lnSpc>
              <a:buSzPct val="100000"/>
              <a:buChar char="•"/>
            </a:pPr>
            <a:r>
              <a:rPr lang="en-US" sz="1200" b="0" dirty="0">
                <a:solidFill>
                  <a:srgbClr val="747788"/>
                </a:solidFill>
                <a:latin typeface="Merriweather" pitchFamily="34" charset="0"/>
                <a:ea typeface="Merriweather" pitchFamily="34" charset="-122"/>
                <a:cs typeface="Merriweather" pitchFamily="34" charset="-120"/>
              </a:rPr>
              <a:t>Collecting User’s Feedback Through Survey</a:t>
            </a:r>
          </a:p>
          <a:p>
            <a:pPr algn="l">
              <a:lnSpc>
                <a:spcPts val="1800"/>
              </a:lnSpc>
              <a:buSzPct val="100000"/>
            </a:pPr>
            <a:endParaRPr lang="en-US" sz="1200" dirty="0"/>
          </a:p>
        </p:txBody>
      </p:sp>
      <p:sp>
        <p:nvSpPr>
          <p:cNvPr id="12" name="Text 1">
            <a:extLst>
              <a:ext uri="{FF2B5EF4-FFF2-40B4-BE49-F238E27FC236}">
                <a16:creationId xmlns:a16="http://schemas.microsoft.com/office/drawing/2014/main" id="{593127C9-D685-A3B5-54DE-A27AA205D4F2}"/>
              </a:ext>
            </a:extLst>
          </p:cNvPr>
          <p:cNvSpPr/>
          <p:nvPr/>
        </p:nvSpPr>
        <p:spPr>
          <a:xfrm>
            <a:off x="451986" y="3567668"/>
            <a:ext cx="5486400" cy="685800"/>
          </a:xfrm>
          <a:prstGeom prst="rect">
            <a:avLst/>
          </a:prstGeom>
          <a:noFill/>
          <a:ln/>
        </p:spPr>
        <p:txBody>
          <a:bodyPr wrap="square" lIns="0" tIns="0" rIns="0" bIns="0" rtlCol="0" anchor="t"/>
          <a:lstStyle/>
          <a:p>
            <a:pPr algn="l">
              <a:lnSpc>
                <a:spcPts val="2700"/>
              </a:lnSpc>
            </a:pPr>
            <a:r>
              <a:rPr lang="en-US" dirty="0">
                <a:solidFill>
                  <a:srgbClr val="6BC3EB"/>
                </a:solidFill>
                <a:latin typeface="Merriweather" pitchFamily="34" charset="0"/>
              </a:rPr>
              <a:t>Social Media management and surveys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784</Words>
  <Application>Microsoft Office PowerPoint</Application>
  <PresentationFormat>On-screen Show (16:9)</PresentationFormat>
  <Paragraphs>117</Paragraphs>
  <Slides>22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Merriweather</vt:lpstr>
      <vt:lpstr>Poppins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PeerHire</dc:title>
  <dc:subject>PptxGenJS Presentation</dc:subject>
  <dc:creator>Pitch Software GmbH</dc:creator>
  <cp:lastModifiedBy>Sumit Nirmal</cp:lastModifiedBy>
  <cp:revision>8</cp:revision>
  <dcterms:created xsi:type="dcterms:W3CDTF">2023-08-12T11:30:45Z</dcterms:created>
  <dcterms:modified xsi:type="dcterms:W3CDTF">2023-10-11T07:38:19Z</dcterms:modified>
</cp:coreProperties>
</file>